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25"/>
  </p:notesMasterIdLst>
  <p:handoutMasterIdLst>
    <p:handoutMasterId r:id="rId26"/>
  </p:handoutMasterIdLst>
  <p:sldIdLst>
    <p:sldId id="374" r:id="rId2"/>
    <p:sldId id="647" r:id="rId3"/>
    <p:sldId id="662" r:id="rId4"/>
    <p:sldId id="660" r:id="rId5"/>
    <p:sldId id="638" r:id="rId6"/>
    <p:sldId id="634" r:id="rId7"/>
    <p:sldId id="650" r:id="rId8"/>
    <p:sldId id="664" r:id="rId9"/>
    <p:sldId id="652" r:id="rId10"/>
    <p:sldId id="653" r:id="rId11"/>
    <p:sldId id="642" r:id="rId12"/>
    <p:sldId id="659" r:id="rId13"/>
    <p:sldId id="636" r:id="rId14"/>
    <p:sldId id="645" r:id="rId15"/>
    <p:sldId id="667" r:id="rId16"/>
    <p:sldId id="668" r:id="rId17"/>
    <p:sldId id="617" r:id="rId18"/>
    <p:sldId id="665" r:id="rId19"/>
    <p:sldId id="669" r:id="rId20"/>
    <p:sldId id="628" r:id="rId21"/>
    <p:sldId id="670" r:id="rId22"/>
    <p:sldId id="671" r:id="rId23"/>
    <p:sldId id="384" r:id="rId2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D6F5F15-1EC7-4B90-B6BF-685188498DB8}">
          <p14:sldIdLst>
            <p14:sldId id="374"/>
            <p14:sldId id="647"/>
            <p14:sldId id="662"/>
            <p14:sldId id="660"/>
            <p14:sldId id="638"/>
            <p14:sldId id="634"/>
            <p14:sldId id="650"/>
            <p14:sldId id="664"/>
            <p14:sldId id="652"/>
            <p14:sldId id="653"/>
            <p14:sldId id="642"/>
            <p14:sldId id="659"/>
            <p14:sldId id="636"/>
            <p14:sldId id="645"/>
            <p14:sldId id="667"/>
            <p14:sldId id="668"/>
            <p14:sldId id="617"/>
            <p14:sldId id="665"/>
            <p14:sldId id="669"/>
            <p14:sldId id="628"/>
            <p14:sldId id="670"/>
            <p14:sldId id="671"/>
            <p14:sldId id="38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B00"/>
    <a:srgbClr val="005828"/>
    <a:srgbClr val="3379CD"/>
    <a:srgbClr val="D6A300"/>
    <a:srgbClr val="003300"/>
    <a:srgbClr val="00863D"/>
    <a:srgbClr val="007635"/>
    <a:srgbClr val="008E40"/>
    <a:srgbClr val="FF3F3F"/>
    <a:srgbClr val="72A2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4" autoAdjust="0"/>
    <p:restoredTop sz="92121" autoAdjust="0"/>
  </p:normalViewPr>
  <p:slideViewPr>
    <p:cSldViewPr>
      <p:cViewPr>
        <p:scale>
          <a:sx n="100" d="100"/>
          <a:sy n="100" d="100"/>
        </p:scale>
        <p:origin x="-194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918217420286626E-2"/>
          <c:y val="6.3906249999999998E-2"/>
          <c:w val="0.54116754672548251"/>
          <c:h val="0.765573080708661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размер нецелевого использования средств (млн.руб.)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1.2079542906835336E-2"/>
                  <c:y val="-4.0625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rPr>
                      <a:t>5,1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353758042271606E-2"/>
                  <c:y val="-2.3133612204724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25648986690775E-2"/>
                  <c:y val="-6.02221948818897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4">
                        <a:lumMod val="75000"/>
                      </a:schemeClr>
                    </a:solidFill>
                    <a:effectLst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5.4</c:v>
                </c:pt>
                <c:pt idx="1">
                  <c:v>7.6</c:v>
                </c:pt>
                <c:pt idx="2">
                  <c:v>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МО, допустивших нецелевое использование средств из числа МО, подвергшихся комплексной проверке(в %) 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layout>
                <c:manualLayout>
                  <c:x val="3.2557840795467169E-2"/>
                  <c:y val="-3.1249999999999425E-3"/>
                </c:manualLayout>
              </c:layout>
              <c:tx>
                <c:rich>
                  <a:bodyPr/>
                  <a:lstStyle/>
                  <a:p>
                    <a:r>
                      <a:rPr lang="en-US" sz="1900" b="1" dirty="0" smtClean="0">
                        <a:solidFill>
                          <a:srgbClr val="CC9B00"/>
                        </a:solidFill>
                        <a:effectLst/>
                      </a:rPr>
                      <a:t>40%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84737217832712E-2"/>
                  <c:y val="1.7380596043956899E-2"/>
                </c:manualLayout>
              </c:layout>
              <c:tx>
                <c:rich>
                  <a:bodyPr/>
                  <a:lstStyle/>
                  <a:p>
                    <a:r>
                      <a:rPr lang="en-US" sz="1900" b="1" dirty="0" smtClean="0">
                        <a:solidFill>
                          <a:srgbClr val="CC9B00"/>
                        </a:solidFill>
                        <a:effectLst/>
                      </a:rPr>
                      <a:t>60%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737321512333993E-2"/>
                  <c:y val="-7.6892762014155819E-2"/>
                </c:manualLayout>
              </c:layout>
              <c:tx>
                <c:rich>
                  <a:bodyPr/>
                  <a:lstStyle/>
                  <a:p>
                    <a:r>
                      <a:rPr lang="en-US" sz="1900" b="1" dirty="0" smtClean="0">
                        <a:solidFill>
                          <a:srgbClr val="CC9B00"/>
                        </a:solidFill>
                        <a:effectLst/>
                      </a:rPr>
                      <a:t>59%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ru-RU" sz="1900" b="1" smtClean="0">
                        <a:solidFill>
                          <a:srgbClr val="CC9B00"/>
                        </a:solidFill>
                        <a:effectLst/>
                      </a:rPr>
                      <a:t>13%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>
                <a:glow rad="127000">
                  <a:schemeClr val="tx1"/>
                </a:glow>
              </a:effectLst>
            </c:spPr>
            <c:txPr>
              <a:bodyPr/>
              <a:lstStyle/>
              <a:p>
                <a:pPr>
                  <a:defRPr sz="1900" b="1">
                    <a:solidFill>
                      <a:srgbClr val="CC9B00"/>
                    </a:solidFill>
                    <a:effectLst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</c:v>
                </c:pt>
                <c:pt idx="1">
                  <c:v>6.1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4541312"/>
        <c:axId val="32500544"/>
      </c:barChart>
      <c:catAx>
        <c:axId val="134541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500544"/>
        <c:crosses val="autoZero"/>
        <c:auto val="1"/>
        <c:lblAlgn val="ctr"/>
        <c:lblOffset val="100"/>
        <c:noMultiLvlLbl val="0"/>
      </c:catAx>
      <c:valAx>
        <c:axId val="32500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541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027555485725328"/>
          <c:y val="4.9828986811856317E-2"/>
          <c:w val="0.37137115614653443"/>
          <c:h val="0.833636811023622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14714214863681"/>
          <c:y val="6.3906249999999998E-2"/>
          <c:w val="0.53589825464872176"/>
          <c:h val="0.765573080708661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 удовлетворенности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D6A3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АПП</c:v>
                </c:pt>
                <c:pt idx="1">
                  <c:v>КС</c:v>
                </c:pt>
                <c:pt idx="2">
                  <c:v>ДС</c:v>
                </c:pt>
                <c:pt idx="3">
                  <c:v>СМП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63.8</c:v>
                </c:pt>
                <c:pt idx="1">
                  <c:v>80.3</c:v>
                </c:pt>
                <c:pt idx="2">
                  <c:v>81.900000000000006</c:v>
                </c:pt>
                <c:pt idx="3">
                  <c:v>80.5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 удовлетворенности</c:v>
                </c:pt>
              </c:strCache>
            </c:strRef>
          </c:tx>
          <c:spPr>
            <a:solidFill>
              <a:srgbClr val="D6A3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z="1600" b="1" smtClean="0"/>
                      <a:t>23%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600" b="1" smtClean="0"/>
                      <a:t>16%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b="1" smtClean="0"/>
                      <a:t>19</a:t>
                    </a:r>
                    <a:r>
                      <a:rPr lang="ru-RU" sz="1600" b="1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sz="1600" b="1" smtClean="0"/>
                      <a:t>13%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АПП</c:v>
                </c:pt>
                <c:pt idx="1">
                  <c:v>КС</c:v>
                </c:pt>
                <c:pt idx="2">
                  <c:v>ДС</c:v>
                </c:pt>
                <c:pt idx="3">
                  <c:v>СМП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8438656"/>
        <c:axId val="112048320"/>
      </c:barChart>
      <c:catAx>
        <c:axId val="178438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2048320"/>
        <c:crosses val="autoZero"/>
        <c:auto val="1"/>
        <c:lblAlgn val="ctr"/>
        <c:lblOffset val="100"/>
        <c:noMultiLvlLbl val="0"/>
      </c:catAx>
      <c:valAx>
        <c:axId val="112048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84386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</cdr:x>
      <cdr:y>0.15417</cdr:y>
    </cdr:from>
    <cdr:to>
      <cdr:x>0.49009</cdr:x>
      <cdr:y>0.34907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1728192" y="626537"/>
          <a:ext cx="2506656" cy="792073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chemeClr val="tx2">
              <a:lumMod val="60000"/>
              <a:lumOff val="40000"/>
            </a:schemeClr>
          </a:solidFill>
          <a:tailEnd type="arrow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B49BB92-379D-49F1-9D15-7B1601D51C96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03912F2-7AC4-4C7A-B364-F7A6FD255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230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37EF1B-4BE2-48EB-BBD5-3EBE8123A046}" type="datetimeFigureOut">
              <a:rPr lang="ru-RU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6C04E1-91B6-4529-A800-3ADF68443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463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6C04E1-91B6-4529-A800-3ADF684439F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6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6C04E1-91B6-4529-A800-3ADF684439F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377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Указать уровни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6C04E1-91B6-4529-A800-3ADF684439F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246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Указать уровни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6C04E1-91B6-4529-A800-3ADF684439F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246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Указать уровни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6C04E1-91B6-4529-A800-3ADF684439F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246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Указать уровни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6C04E1-91B6-4529-A800-3ADF684439F8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246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Указать уровни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6C04E1-91B6-4529-A800-3ADF684439F8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246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Указать уровни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6C04E1-91B6-4529-A800-3ADF684439F8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246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Указать уровни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6C04E1-91B6-4529-A800-3ADF684439F8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246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619CF-146B-4F21-96A1-5CEEDE357481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479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948B2-BA72-461B-8390-5525445430FE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2026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E2623-5B0A-4558-BA52-432E31BCE2AB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553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4F1B80-AF7A-4083-B8E2-B1C714DE464D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825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A5AAE-8B98-480E-879E-C4EA30DB13D6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90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D750A6-ED47-4DEA-801E-96E9A0D426AA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77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AC1CF-5C53-4584-B388-96694C69ED67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28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3C46C-A5C2-4F01-9C12-E696D2A128A4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2476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8C5447-3424-4BD1-BD56-768E154ABE46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53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D8E50-A176-48AE-B8CC-5BF32FE6C30A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788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2FBA2-E396-4BC0-B9A8-33E707B954DC}" type="slidenum">
              <a:rPr lang="ru-RU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327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E782C7-EFDF-456C-B6DE-4B8EC53AA1D3}" type="datetimeFigureOut">
              <a:rPr lang="ru-RU" smtClean="0"/>
              <a:pPr>
                <a:defRPr/>
              </a:pPr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6AFA4B-ACA1-481E-B954-4E7E1DF3C1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24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36912"/>
            <a:ext cx="9144000" cy="1944216"/>
          </a:xfrm>
          <a:prstGeom prst="rect">
            <a:avLst/>
          </a:prstGeom>
          <a:solidFill>
            <a:srgbClr val="92D05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91678" y="2348880"/>
            <a:ext cx="5904657" cy="2919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3300"/>
                </a:solidFill>
              </a:rPr>
              <a:t>О </a:t>
            </a:r>
            <a:r>
              <a:rPr lang="ru-RU" sz="3200" dirty="0">
                <a:solidFill>
                  <a:srgbClr val="003300"/>
                </a:solidFill>
              </a:rPr>
              <a:t>взаимодействии участников обязательного медицинского страхования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0883" y="5811560"/>
            <a:ext cx="856895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i="1" dirty="0" smtClean="0">
                <a:solidFill>
                  <a:srgbClr val="003300"/>
                </a:solidFill>
                <a:latin typeface="Arial" pitchFamily="34" charset="0"/>
              </a:rPr>
              <a:t>Директор </a:t>
            </a:r>
            <a:r>
              <a:rPr lang="ru-RU" sz="1500" i="1" dirty="0">
                <a:solidFill>
                  <a:srgbClr val="003300"/>
                </a:solidFill>
                <a:latin typeface="Arial" pitchFamily="34" charset="0"/>
              </a:rPr>
              <a:t>Хабаровского краевого фонда обязательного медицинского </a:t>
            </a:r>
            <a:r>
              <a:rPr lang="ru-RU" sz="1500" i="1" dirty="0" smtClean="0">
                <a:solidFill>
                  <a:srgbClr val="003300"/>
                </a:solidFill>
                <a:latin typeface="Arial" pitchFamily="34" charset="0"/>
              </a:rPr>
              <a:t>страхования </a:t>
            </a:r>
          </a:p>
          <a:p>
            <a:pPr algn="ctr"/>
            <a:r>
              <a:rPr lang="ru-RU" sz="1600" b="1" i="1" dirty="0" smtClean="0">
                <a:solidFill>
                  <a:srgbClr val="003300"/>
                </a:solidFill>
                <a:latin typeface="Arial" pitchFamily="34" charset="0"/>
              </a:rPr>
              <a:t>Пузакова </a:t>
            </a:r>
            <a:r>
              <a:rPr lang="ru-RU" sz="1600" b="1" i="1" dirty="0">
                <a:solidFill>
                  <a:srgbClr val="003300"/>
                </a:solidFill>
                <a:latin typeface="Arial" pitchFamily="34" charset="0"/>
              </a:rPr>
              <a:t>Елена </a:t>
            </a:r>
            <a:r>
              <a:rPr lang="ru-RU" sz="1600" b="1" i="1" dirty="0" smtClean="0">
                <a:solidFill>
                  <a:srgbClr val="003300"/>
                </a:solidFill>
                <a:latin typeface="Arial" pitchFamily="34" charset="0"/>
              </a:rPr>
              <a:t>Викторовна</a:t>
            </a:r>
          </a:p>
          <a:p>
            <a:pPr algn="ctr"/>
            <a:endParaRPr lang="ru-RU" sz="1600" b="1" i="1" dirty="0" smtClean="0">
              <a:solidFill>
                <a:srgbClr val="003300"/>
              </a:solidFill>
              <a:latin typeface="Arial" pitchFamily="34" charset="0"/>
            </a:endParaRPr>
          </a:p>
          <a:p>
            <a:pPr algn="ctr"/>
            <a:r>
              <a:rPr lang="ru-RU" sz="1500" dirty="0">
                <a:solidFill>
                  <a:srgbClr val="003300"/>
                </a:solidFill>
                <a:latin typeface="Arial" pitchFamily="34" charset="0"/>
              </a:rPr>
              <a:t>г</a:t>
            </a:r>
            <a:r>
              <a:rPr lang="ru-RU" sz="1500" dirty="0" smtClean="0">
                <a:solidFill>
                  <a:srgbClr val="003300"/>
                </a:solidFill>
                <a:latin typeface="Arial" pitchFamily="34" charset="0"/>
              </a:rPr>
              <a:t>. Хабаровск, март 2017 г.</a:t>
            </a:r>
            <a:endParaRPr lang="ru-RU" sz="1500" dirty="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pic>
        <p:nvPicPr>
          <p:cNvPr id="10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</p:spTree>
    <p:extLst>
      <p:ext uri="{BB962C8B-B14F-4D97-AF65-F5344CB8AC3E}">
        <p14:creationId xmlns:p14="http://schemas.microsoft.com/office/powerpoint/2010/main" val="263494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435" y="1414058"/>
            <a:ext cx="8974399" cy="2919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>
              <a:ln w="10541" cmpd="sng">
                <a:solidFill>
                  <a:srgbClr val="4E67C8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12745">
                      <a:lumMod val="60000"/>
                      <a:lumOff val="40000"/>
                    </a:srgbClr>
                  </a:gs>
                  <a:gs pos="66000">
                    <a:srgbClr val="4E67C8">
                      <a:shade val="20000"/>
                      <a:satMod val="300000"/>
                    </a:srgbClr>
                  </a:gs>
                </a:gsLst>
                <a:lin ang="5400000"/>
              </a:gra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8956"/>
            <a:ext cx="2808312" cy="7839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3300"/>
                </a:solidFill>
              </a:rPr>
              <a:t>Количество дефектных случаев </a:t>
            </a:r>
            <a:r>
              <a:rPr lang="ru-RU" sz="1600" b="1" dirty="0" smtClean="0">
                <a:solidFill>
                  <a:srgbClr val="003300"/>
                </a:solidFill>
              </a:rPr>
              <a:t>(в тыс.)</a:t>
            </a:r>
            <a:endParaRPr lang="ru-RU" sz="1600" b="1" dirty="0">
              <a:solidFill>
                <a:srgbClr val="0033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980728"/>
            <a:ext cx="914400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Динамика количества дефектных случаев и объема финансовых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санкций по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результатам МЭЭ и ЭКМП за 2014-2016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гг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14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364088" y="1700808"/>
            <a:ext cx="2808312" cy="7839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3300"/>
                </a:solidFill>
              </a:rPr>
              <a:t>Объем финансовых санкций </a:t>
            </a:r>
            <a:r>
              <a:rPr lang="ru-RU" sz="1600" b="1" dirty="0">
                <a:solidFill>
                  <a:srgbClr val="003300"/>
                </a:solidFill>
              </a:rPr>
              <a:t>(в млн. руб.)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31540" y="5661248"/>
            <a:ext cx="3744416" cy="0"/>
          </a:xfrm>
          <a:prstGeom prst="line">
            <a:avLst/>
          </a:prstGeom>
          <a:ln w="25400">
            <a:prstDash val="dash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611561" y="4149081"/>
            <a:ext cx="1008111" cy="1008111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ru-RU" dirty="0" smtClean="0"/>
              <a:t>26,4</a:t>
            </a:r>
            <a:endParaRPr lang="ru-RU" dirty="0"/>
          </a:p>
        </p:txBody>
      </p:sp>
      <p:cxnSp>
        <p:nvCxnSpPr>
          <p:cNvPr id="45" name="Прямая соединительная линия 44"/>
          <p:cNvCxnSpPr>
            <a:stCxn id="43" idx="4"/>
          </p:cNvCxnSpPr>
          <p:nvPr/>
        </p:nvCxnSpPr>
        <p:spPr>
          <a:xfrm flipH="1">
            <a:off x="1115616" y="5157192"/>
            <a:ext cx="1" cy="504056"/>
          </a:xfrm>
          <a:prstGeom prst="line">
            <a:avLst/>
          </a:prstGeom>
          <a:ln w="25400">
            <a:solidFill>
              <a:srgbClr val="C00000"/>
            </a:solidFill>
            <a:prstDash val="sysDash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1793228" y="3284984"/>
            <a:ext cx="1165055" cy="1165055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ru-RU" dirty="0" smtClean="0"/>
              <a:t>39,4</a:t>
            </a:r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2970840" y="2386921"/>
            <a:ext cx="1474127" cy="1474127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ru-RU" dirty="0" smtClean="0"/>
              <a:t>50,9</a:t>
            </a:r>
            <a:endParaRPr lang="ru-RU" dirty="0"/>
          </a:p>
        </p:txBody>
      </p:sp>
      <p:cxnSp>
        <p:nvCxnSpPr>
          <p:cNvPr id="60" name="Прямая соединительная линия 59"/>
          <p:cNvCxnSpPr>
            <a:stCxn id="46" idx="4"/>
          </p:cNvCxnSpPr>
          <p:nvPr/>
        </p:nvCxnSpPr>
        <p:spPr>
          <a:xfrm>
            <a:off x="2375756" y="4450039"/>
            <a:ext cx="0" cy="1211209"/>
          </a:xfrm>
          <a:prstGeom prst="line">
            <a:avLst/>
          </a:prstGeom>
          <a:ln w="25400">
            <a:solidFill>
              <a:srgbClr val="C00000"/>
            </a:solidFill>
            <a:prstDash val="sysDash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47" idx="4"/>
          </p:cNvCxnSpPr>
          <p:nvPr/>
        </p:nvCxnSpPr>
        <p:spPr>
          <a:xfrm flipH="1">
            <a:off x="3707903" y="3861048"/>
            <a:ext cx="1" cy="1800201"/>
          </a:xfrm>
          <a:prstGeom prst="line">
            <a:avLst/>
          </a:prstGeom>
          <a:ln w="25400">
            <a:solidFill>
              <a:srgbClr val="C00000"/>
            </a:solidFill>
            <a:prstDash val="sysDash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72766" y="58052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2014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1979712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3311860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2016</a:t>
            </a:r>
            <a:endParaRPr lang="ru-RU" dirty="0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4713979" y="5661248"/>
            <a:ext cx="3744416" cy="0"/>
          </a:xfrm>
          <a:prstGeom prst="line">
            <a:avLst/>
          </a:prstGeom>
          <a:ln w="25400">
            <a:prstDash val="dash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930004" y="58052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2014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6154138" y="580561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7486287" y="580561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2016</a:t>
            </a:r>
            <a:endParaRPr lang="ru-RU" dirty="0"/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1115617" y="4597732"/>
            <a:ext cx="1260138" cy="631468"/>
          </a:xfrm>
          <a:prstGeom prst="line">
            <a:avLst/>
          </a:prstGeom>
          <a:ln w="76200">
            <a:solidFill>
              <a:srgbClr val="C00000">
                <a:alpha val="6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flipV="1">
            <a:off x="2375755" y="3876158"/>
            <a:ext cx="1332149" cy="721574"/>
          </a:xfrm>
          <a:prstGeom prst="straightConnector1">
            <a:avLst/>
          </a:prstGeom>
          <a:ln w="76200">
            <a:solidFill>
              <a:srgbClr val="C00000">
                <a:alpha val="65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Овал 79"/>
          <p:cNvSpPr/>
          <p:nvPr/>
        </p:nvSpPr>
        <p:spPr>
          <a:xfrm>
            <a:off x="4785988" y="4149081"/>
            <a:ext cx="1008111" cy="100811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ru-RU" dirty="0" smtClean="0"/>
              <a:t>116,3</a:t>
            </a:r>
            <a:endParaRPr lang="ru-RU" dirty="0"/>
          </a:p>
        </p:txBody>
      </p:sp>
      <p:cxnSp>
        <p:nvCxnSpPr>
          <p:cNvPr id="81" name="Прямая соединительная линия 80"/>
          <p:cNvCxnSpPr>
            <a:stCxn id="80" idx="4"/>
          </p:cNvCxnSpPr>
          <p:nvPr/>
        </p:nvCxnSpPr>
        <p:spPr>
          <a:xfrm flipH="1">
            <a:off x="5290043" y="5157192"/>
            <a:ext cx="1" cy="504056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sysDash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6550183" y="4450039"/>
            <a:ext cx="0" cy="1211209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sysDash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7882330" y="3861048"/>
            <a:ext cx="1" cy="1800201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sysDash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H="1">
            <a:off x="5290045" y="4597732"/>
            <a:ext cx="1296142" cy="631468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flipV="1">
            <a:off x="6586187" y="3876158"/>
            <a:ext cx="1296144" cy="721574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Овал 88"/>
          <p:cNvSpPr/>
          <p:nvPr/>
        </p:nvSpPr>
        <p:spPr>
          <a:xfrm>
            <a:off x="6046127" y="3450788"/>
            <a:ext cx="1008111" cy="100811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ru-RU" dirty="0" smtClean="0"/>
              <a:t>131,7</a:t>
            </a:r>
            <a:endParaRPr lang="ru-RU" dirty="0"/>
          </a:p>
        </p:txBody>
      </p:sp>
      <p:sp>
        <p:nvSpPr>
          <p:cNvPr id="93" name="Овал 92"/>
          <p:cNvSpPr/>
          <p:nvPr/>
        </p:nvSpPr>
        <p:spPr>
          <a:xfrm>
            <a:off x="7308304" y="2780929"/>
            <a:ext cx="1095230" cy="109523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ru-RU" dirty="0" smtClean="0"/>
              <a:t>154,2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1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77434"/>
              </p:ext>
            </p:extLst>
          </p:nvPr>
        </p:nvGraphicFramePr>
        <p:xfrm>
          <a:off x="85150" y="1971712"/>
          <a:ext cx="8973700" cy="4685826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252508"/>
                <a:gridCol w="5904656"/>
                <a:gridCol w="798606"/>
                <a:gridCol w="1017930"/>
              </a:tblGrid>
              <a:tr h="47026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доля санкций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 от </a:t>
                      </a:r>
                      <a:r>
                        <a:rPr lang="ru-RU" sz="1400" u="none" strike="noStrike" dirty="0" smtClean="0">
                          <a:effectLst/>
                        </a:rPr>
                        <a:t>годового</a:t>
                      </a:r>
                    </a:p>
                    <a:p>
                      <a:pPr algn="ctr" fontAlgn="ctr"/>
                      <a:r>
                        <a:rPr lang="ru-RU" sz="1400" u="none" strike="noStrike" dirty="0" err="1" smtClean="0">
                          <a:effectLst/>
                        </a:rPr>
                        <a:t>финананси-рования</a:t>
                      </a:r>
                      <a:endParaRPr lang="ru-RU" sz="1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400" u="none" strike="noStrike" baseline="0" dirty="0" smtClean="0">
                          <a:effectLst/>
                        </a:rPr>
                        <a:t>всех </a:t>
                      </a:r>
                      <a:r>
                        <a:rPr lang="ru-RU" sz="1400" u="none" strike="noStrike" dirty="0" smtClean="0">
                          <a:effectLst/>
                        </a:rPr>
                        <a:t>МО, имеющих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финансовые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и штрафные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санкции</a:t>
                      </a:r>
                    </a:p>
                    <a:p>
                      <a:pPr algn="ctr" fontAlgn="ctr"/>
                      <a:endParaRPr lang="ru-RU" sz="1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0,84%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Verdana"/>
                      </a:endParaRPr>
                    </a:p>
                  </a:txBody>
                  <a:tcPr marL="36000" marR="36000" marT="72000" marB="10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Наименование медицинской организации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Verdana"/>
                      </a:endParaRPr>
                    </a:p>
                  </a:txBody>
                  <a:tcPr marL="36000" marR="36000" marT="72000" marB="10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млн. руб.</a:t>
                      </a:r>
                      <a:endParaRPr lang="ru-R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доля санкций от    годового</a:t>
                      </a:r>
                    </a:p>
                    <a:p>
                      <a:pPr algn="ctr" fontAlgn="b"/>
                      <a:r>
                        <a:rPr lang="ru-RU" sz="1600" b="1" u="none" strike="noStrike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фин</a:t>
                      </a:r>
                      <a:r>
                        <a:rPr lang="ru-RU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-я</a:t>
                      </a:r>
                      <a:endParaRPr lang="ru-R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750720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КГБУЗ «Городская больница № 7» МЗ ХК (г. Комсомольск)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20,1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2,5%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"/>
                      </a:srgbClr>
                    </a:solidFill>
                  </a:tcPr>
                </a:tc>
              </a:tr>
              <a:tr h="750720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КГБУЗ «Городская больница № 2» МЗ ХК (г. Комсомольск)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8,5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1,4%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3000"/>
                      </a:srgbClr>
                    </a:solidFill>
                  </a:tcPr>
                </a:tc>
              </a:tr>
              <a:tr h="479730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КГБУЗ «</a:t>
                      </a:r>
                      <a:r>
                        <a:rPr lang="ru-RU" sz="1400" kern="1200" dirty="0" smtClean="0">
                          <a:effectLst/>
                        </a:rPr>
                        <a:t>Краевая</a:t>
                      </a:r>
                      <a:r>
                        <a:rPr lang="ru-RU" sz="1400" dirty="0" smtClean="0">
                          <a:effectLst/>
                        </a:rPr>
                        <a:t> клиническая больница № 1» им. профессора Сергеева МЗ ХК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7,9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0,7%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"/>
                      </a:srgbClr>
                    </a:solidFill>
                  </a:tcPr>
                </a:tc>
              </a:tr>
              <a:tr h="479730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</a:rPr>
                        <a:t>КГБУЗ «Николаевская Центральная районная больница»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</a:rPr>
                        <a:t>МЗ ХК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6,5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1,8%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3000"/>
                      </a:srgbClr>
                    </a:solidFill>
                  </a:tcPr>
                </a:tc>
              </a:tr>
              <a:tr h="479730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</a:rPr>
                        <a:t>КГБУЗ «Амурская Центральная районная больница» МЗ ХК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6,3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1,0%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980728"/>
            <a:ext cx="914400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Медицинские организации, имеющие наибольший размер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финансовых 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штрафных санкций по результатам МЭЭ и ЭКМП за 2016 г </a:t>
            </a:r>
          </a:p>
        </p:txBody>
      </p:sp>
      <p:pic>
        <p:nvPicPr>
          <p:cNvPr id="13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6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951109"/>
              </p:ext>
            </p:extLst>
          </p:nvPr>
        </p:nvGraphicFramePr>
        <p:xfrm>
          <a:off x="111569" y="2079986"/>
          <a:ext cx="8852919" cy="44228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253"/>
                <a:gridCol w="5802100"/>
                <a:gridCol w="717989"/>
                <a:gridCol w="1040577"/>
              </a:tblGrid>
              <a:tr h="80402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доля  санкций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 от </a:t>
                      </a:r>
                      <a:r>
                        <a:rPr lang="ru-RU" sz="1400" u="none" strike="noStrike" dirty="0" smtClean="0">
                          <a:effectLst/>
                        </a:rPr>
                        <a:t>годового</a:t>
                      </a:r>
                    </a:p>
                    <a:p>
                      <a:pPr algn="ctr" fontAlgn="ctr"/>
                      <a:r>
                        <a:rPr lang="ru-RU" sz="1400" u="none" strike="noStrike" dirty="0" err="1" smtClean="0">
                          <a:effectLst/>
                        </a:rPr>
                        <a:t>финананси-рования</a:t>
                      </a:r>
                      <a:endParaRPr lang="ru-RU" sz="1400" u="none" strike="noStrike" baseline="0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400" u="none" strike="noStrike" baseline="0" dirty="0" smtClean="0">
                          <a:effectLst/>
                        </a:rPr>
                        <a:t>всех </a:t>
                      </a:r>
                      <a:r>
                        <a:rPr lang="ru-RU" sz="1400" u="none" strike="noStrike" dirty="0" smtClean="0">
                          <a:effectLst/>
                        </a:rPr>
                        <a:t>МО, имеющих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финансовые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и штрафные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санкции</a:t>
                      </a:r>
                    </a:p>
                    <a:p>
                      <a:pPr algn="ctr" fontAlgn="ctr"/>
                      <a:endParaRPr lang="ru-RU" sz="1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0,84%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Verdana"/>
                      </a:endParaRPr>
                    </a:p>
                  </a:txBody>
                  <a:tcPr marL="36000" marR="36000" marT="72000" marB="108000" anchor="ctr"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Наименование медицинской организации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Verdana"/>
                      </a:endParaRPr>
                    </a:p>
                  </a:txBody>
                  <a:tcPr marL="36000" marR="36000" marT="72000" marB="10800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тыс.  руб.</a:t>
                      </a:r>
                      <a:endParaRPr lang="ru-R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доля санкций от  годового</a:t>
                      </a:r>
                    </a:p>
                    <a:p>
                      <a:pPr algn="ctr" fontAlgn="b"/>
                      <a:r>
                        <a:rPr lang="ru-RU" sz="1600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финансирования </a:t>
                      </a:r>
                      <a:endParaRPr lang="ru-R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00B050"/>
                    </a:solidFill>
                  </a:tcPr>
                </a:tc>
              </a:tr>
              <a:tr h="778852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КГБУЗ «Стоматологическая</a:t>
                      </a:r>
                      <a:r>
                        <a:rPr lang="ru-RU" sz="1400" baseline="0" dirty="0" smtClean="0">
                          <a:effectLst/>
                        </a:rPr>
                        <a:t> поликлиника №18» МЗ ХК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1,4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0,002%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</a:tr>
              <a:tr h="77885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КГБУЗ «Стоматологическая</a:t>
                      </a:r>
                      <a:r>
                        <a:rPr lang="ru-RU" sz="1400" baseline="0" dirty="0" smtClean="0">
                          <a:effectLst/>
                        </a:rPr>
                        <a:t> поликлиника №25» МЗ ХК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1,6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0,002%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</a:tr>
              <a:tr h="77725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КГБУЗ «Стоматологическая</a:t>
                      </a:r>
                      <a:r>
                        <a:rPr lang="ru-RU" sz="1400" baseline="0" dirty="0" smtClean="0">
                          <a:effectLst/>
                        </a:rPr>
                        <a:t> поликлиника «Регион» МЗ ХК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2,3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0,004%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</a:tr>
              <a:tr h="796726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КГБУЗ «Стоматологическая</a:t>
                      </a:r>
                      <a:r>
                        <a:rPr lang="ru-RU" sz="1400" baseline="0" dirty="0" smtClean="0">
                          <a:effectLst/>
                        </a:rPr>
                        <a:t> поликлиника №19» МЗ ХК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2,8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0,006%</a:t>
                      </a:r>
                      <a:endParaRPr lang="ru-RU" sz="20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980728"/>
            <a:ext cx="914400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Медицинские организации, имеющие наименьший размер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финансовых 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штрафных санкций по результатам МЭЭ и ЭКМП за 2016 г </a:t>
            </a:r>
          </a:p>
        </p:txBody>
      </p:sp>
      <p:pic>
        <p:nvPicPr>
          <p:cNvPr id="13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45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472850"/>
              </p:ext>
            </p:extLst>
          </p:nvPr>
        </p:nvGraphicFramePr>
        <p:xfrm>
          <a:off x="237329" y="1988840"/>
          <a:ext cx="8669342" cy="31949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99560"/>
                <a:gridCol w="1469782"/>
              </a:tblGrid>
              <a:tr h="4630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Наименование страховой медицинской организации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Verdana"/>
                      </a:endParaRPr>
                    </a:p>
                  </a:txBody>
                  <a:tcPr marL="36000" marR="36000" marT="72000" marB="10800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(тыс. руб.)</a:t>
                      </a:r>
                      <a:endParaRPr lang="ru-R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00B050"/>
                    </a:solidFill>
                  </a:tcPr>
                </a:tc>
              </a:tr>
              <a:tr h="750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ОАО Страховая Компания «РОСНО-МС» филиал «Хабаровск – РОСНО-МС»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2, 7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2000"/>
                      </a:srgbClr>
                    </a:solidFill>
                  </a:tcPr>
                </a:tc>
              </a:tr>
              <a:tr h="750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Филиал ООО «РГС-Медицина» «Росгосстрах-Хабаровск-Медицина» 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116,7 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34000"/>
                      </a:srgbClr>
                    </a:solidFill>
                  </a:tcPr>
                </a:tc>
              </a:tr>
              <a:tr h="4797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ООО «Страховая компания «Даль-</a:t>
                      </a:r>
                      <a:r>
                        <a:rPr lang="ru-RU" sz="1400" dirty="0" err="1" smtClean="0">
                          <a:effectLst/>
                        </a:rPr>
                        <a:t>Росмед</a:t>
                      </a:r>
                      <a:r>
                        <a:rPr lang="ru-RU" sz="1400" dirty="0" smtClean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53, 3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2000"/>
                      </a:srgbClr>
                    </a:solidFill>
                  </a:tcPr>
                </a:tc>
              </a:tr>
              <a:tr h="750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Филиал «Хабаровский» ЗАО «Страховая группа «Спасские ворота - М»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34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980728"/>
            <a:ext cx="914400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Размер штрафных санкций,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примененных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 СМО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 результатам ре-экспертизы за 2016 г</a:t>
            </a:r>
          </a:p>
        </p:txBody>
      </p:sp>
      <p:pic>
        <p:nvPicPr>
          <p:cNvPr id="16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555776" y="5589240"/>
            <a:ext cx="4176464" cy="90097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ИТОГО 172,7</a:t>
            </a:r>
            <a:endParaRPr lang="ru-RU" sz="2000" b="1" dirty="0"/>
          </a:p>
        </p:txBody>
      </p:sp>
      <p:cxnSp>
        <p:nvCxnSpPr>
          <p:cNvPr id="5" name="Прямая соединительная линия 4"/>
          <p:cNvCxnSpPr>
            <a:stCxn id="2" idx="0"/>
          </p:cNvCxnSpPr>
          <p:nvPr/>
        </p:nvCxnSpPr>
        <p:spPr>
          <a:xfrm flipV="1">
            <a:off x="4644008" y="5157192"/>
            <a:ext cx="0" cy="432048"/>
          </a:xfrm>
          <a:prstGeom prst="line">
            <a:avLst/>
          </a:prstGeom>
          <a:ln w="25400">
            <a:solidFill>
              <a:srgbClr val="00B050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62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74420" y="2740278"/>
            <a:ext cx="3168352" cy="369332"/>
          </a:xfrm>
          <a:prstGeom prst="rect">
            <a:avLst/>
          </a:prstGeom>
          <a:solidFill>
            <a:srgbClr val="00B050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562528"/>
              </p:ext>
            </p:extLst>
          </p:nvPr>
        </p:nvGraphicFramePr>
        <p:xfrm>
          <a:off x="288937" y="3068960"/>
          <a:ext cx="8669341" cy="2751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76514"/>
                <a:gridCol w="1097609"/>
                <a:gridCol w="1097609"/>
                <a:gridCol w="1097609"/>
              </a:tblGrid>
              <a:tr h="607109"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Verdana"/>
                      </a:endParaRPr>
                    </a:p>
                  </a:txBody>
                  <a:tcPr marL="36000" marR="36000" marT="72000" marB="10800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ru-R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ru-R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ru-R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00B050"/>
                    </a:solidFill>
                  </a:tcPr>
                </a:tc>
              </a:tr>
              <a:tr h="750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Возмещение материального ущерба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0,05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1,63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0,96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</a:tr>
              <a:tr h="750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Компенсация морального вреда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0,65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4,88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6,79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</a:tr>
              <a:tr h="642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ИТОГО: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 smtClean="0">
                          <a:effectLst/>
                        </a:rPr>
                        <a:t>0,70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 smtClean="0">
                          <a:effectLst/>
                        </a:rPr>
                        <a:t>6,52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 smtClean="0">
                          <a:effectLst/>
                        </a:rPr>
                        <a:t>7,75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660232" y="2740278"/>
            <a:ext cx="1327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(млн. руб.)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0" y="980728"/>
            <a:ext cx="914400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Объемы возмещенных медицинскими организациями финансовых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средств по удовлетворенным судебным искам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5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5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980728"/>
            <a:ext cx="914400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Размер возмещения материального вреда и морального ущерба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2016 г в разрезе медицинских организаций</a:t>
            </a:r>
          </a:p>
        </p:txBody>
      </p:sp>
      <p:pic>
        <p:nvPicPr>
          <p:cNvPr id="10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590030"/>
              </p:ext>
            </p:extLst>
          </p:nvPr>
        </p:nvGraphicFramePr>
        <p:xfrm>
          <a:off x="875086" y="1828820"/>
          <a:ext cx="7956797" cy="4853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92502"/>
                <a:gridCol w="1440160"/>
                <a:gridCol w="1224135"/>
              </a:tblGrid>
              <a:tr h="448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Наименование медицинской организации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Verdana"/>
                      </a:endParaRPr>
                    </a:p>
                  </a:txBody>
                  <a:tcPr marL="36000" marR="36000" marT="72000" marB="10800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Материальный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вред</a:t>
                      </a:r>
                      <a:endParaRPr lang="ru-R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Моральный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ущерб</a:t>
                      </a:r>
                      <a:endParaRPr lang="ru-RU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00B050"/>
                    </a:solidFill>
                  </a:tcPr>
                </a:tc>
              </a:tr>
              <a:tr h="2484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Городская больница №7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kern="1200" dirty="0" smtClean="0">
                          <a:effectLst/>
                        </a:rPr>
                        <a:t>120 </a:t>
                      </a:r>
                      <a:r>
                        <a:rPr lang="ru-RU" sz="1400" u="none" strike="noStrike" kern="1200" dirty="0" err="1" smtClean="0">
                          <a:effectLst/>
                        </a:rPr>
                        <a:t>т.р</a:t>
                      </a:r>
                      <a:r>
                        <a:rPr lang="ru-RU" sz="1400" u="none" strike="noStrike" kern="1200" dirty="0" smtClean="0">
                          <a:effectLst/>
                        </a:rPr>
                        <a:t>.</a:t>
                      </a:r>
                      <a:endParaRPr lang="ru-RU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kern="1200" dirty="0" smtClean="0">
                          <a:effectLst/>
                        </a:rPr>
                        <a:t>1 млн. р.</a:t>
                      </a:r>
                      <a:endParaRPr lang="ru-RU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Городская больница №10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Городская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больница №4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850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</a:tr>
              <a:tr h="275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ККБ №1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91,6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175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</a:tr>
              <a:tr h="426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Городская поликлиника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№16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</a:tr>
              <a:tr h="426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Хабаровская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РБ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677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млн.р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</a:tr>
              <a:tr h="426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Городская клин. б-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№11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76,1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</a:tr>
              <a:tr h="426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Родильный дом №3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</a:tr>
              <a:tr h="426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Центр семейной медицины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5000"/>
                      </a:srgbClr>
                    </a:solidFill>
                  </a:tcPr>
                </a:tc>
              </a:tr>
              <a:tr h="426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Центр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биоклин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медицины и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профилакт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08000" marB="10800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 </a:t>
                      </a:r>
                      <a:r>
                        <a:rPr lang="ru-RU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23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5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2132856"/>
            <a:ext cx="5904656" cy="4320480"/>
          </a:xfrm>
          <a:prstGeom prst="rect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980728"/>
            <a:ext cx="9144000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Приложение № 2 Соглашения о тарифах на оплату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медицинской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помощи по обязательному медицинскому страхованию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территории Хабаровского края на 2017 год от 28.12.2016 г. (в ред. от 16.01.2017 г.) </a:t>
            </a:r>
          </a:p>
        </p:txBody>
      </p:sp>
      <p:pic>
        <p:nvPicPr>
          <p:cNvPr id="10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edyantsev\Desktop\12312312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584" y="2204864"/>
            <a:ext cx="3038308" cy="435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Medyantsev\Desktop\12312312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004" y="2204864"/>
            <a:ext cx="3038308" cy="435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82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980728"/>
            <a:ext cx="9144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Направления информационного сопровождения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137594" y="5541518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dirty="0">
              <a:solidFill>
                <a:prstClr val="black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7677" y="8181528"/>
            <a:ext cx="6512511" cy="1143000"/>
          </a:xfrm>
        </p:spPr>
        <p:txBody>
          <a:bodyPr/>
          <a:lstStyle/>
          <a:p>
            <a:endParaRPr lang="ru-RU" sz="2400" i="1" dirty="0">
              <a:solidFill>
                <a:srgbClr val="5B16F4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102296" y="2485447"/>
            <a:ext cx="1973760" cy="3624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Опросы </a:t>
            </a:r>
            <a:r>
              <a:rPr lang="ru-RU" sz="1400" dirty="0"/>
              <a:t>застрахованных лиц страховыми медицинскими организациями о доступности медицинской помощи.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046512" y="2485447"/>
            <a:ext cx="1973760" cy="3624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r>
              <a:rPr lang="ru-RU" sz="1400" dirty="0" smtClean="0"/>
              <a:t>Обязанность </a:t>
            </a:r>
            <a:r>
              <a:rPr lang="ru-RU" sz="1400" dirty="0"/>
              <a:t>лечащего врача МО при выдаче направления на госпитализацию информировать застрахованного о МО, в которых возможно оказание специализированной медицинской помощи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990728" y="2485447"/>
            <a:ext cx="1973760" cy="3624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Создание </a:t>
            </a:r>
            <a:r>
              <a:rPr lang="ru-RU" sz="1400" dirty="0"/>
              <a:t>Фондом единого информационного ресурса и обеспечение его работы в круглосуточном онлайн режиме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633342" y="1558007"/>
            <a:ext cx="668234" cy="576064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3801144" y="1988840"/>
            <a:ext cx="576064" cy="496607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745360" y="1988840"/>
            <a:ext cx="576064" cy="49660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7689576" y="1988840"/>
            <a:ext cx="576064" cy="496607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716883" y="2708920"/>
            <a:ext cx="744586" cy="74458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661099" y="2708920"/>
            <a:ext cx="744586" cy="74458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7605315" y="2708920"/>
            <a:ext cx="744586" cy="74458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31070" y="2134071"/>
            <a:ext cx="2472778" cy="432743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endParaRPr lang="ru-RU" sz="1200" dirty="0"/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Информирование </a:t>
            </a:r>
            <a:r>
              <a:rPr lang="ru-RU" sz="1400" b="1" dirty="0">
                <a:solidFill>
                  <a:schemeClr val="bg1"/>
                </a:solidFill>
              </a:rPr>
              <a:t>застрахованных лиц страховыми медицинскими организациями, оказание им услуг справочно-информационного характера операторами Контакт-центра в сфере ОМС со 100%-м контролем за рассмотрением обращений со стороны ХКФОМС</a:t>
            </a:r>
          </a:p>
        </p:txBody>
      </p:sp>
      <p:sp>
        <p:nvSpPr>
          <p:cNvPr id="8" name="Овал 7"/>
          <p:cNvSpPr/>
          <p:nvPr/>
        </p:nvSpPr>
        <p:spPr>
          <a:xfrm>
            <a:off x="1539018" y="2369600"/>
            <a:ext cx="800734" cy="76305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Medyantsev\Desktop\aa360da5387d90ec6b32753193ec0ad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51531" y="5373215"/>
            <a:ext cx="1567758" cy="165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13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6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5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1137594" y="582955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dirty="0">
              <a:solidFill>
                <a:prstClr val="black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7677" y="8181528"/>
            <a:ext cx="6512511" cy="1143000"/>
          </a:xfrm>
        </p:spPr>
        <p:txBody>
          <a:bodyPr/>
          <a:lstStyle/>
          <a:p>
            <a:endParaRPr lang="ru-RU" sz="2400" i="1" dirty="0">
              <a:solidFill>
                <a:srgbClr val="5B16F4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07704" y="112701"/>
            <a:ext cx="6264696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Информирование </a:t>
            </a:r>
            <a:r>
              <a:rPr lang="ru-RU" sz="2000" dirty="0" smtClean="0">
                <a:solidFill>
                  <a:srgbClr val="003300"/>
                </a:solidFill>
              </a:rPr>
              <a:t>страховыми медицинскими </a:t>
            </a:r>
            <a:r>
              <a:rPr lang="ru-RU" sz="2000" dirty="0">
                <a:solidFill>
                  <a:srgbClr val="003300"/>
                </a:solidFill>
              </a:rPr>
              <a:t>организациями застрахованных лиц</a:t>
            </a:r>
          </a:p>
        </p:txBody>
      </p:sp>
      <p:sp>
        <p:nvSpPr>
          <p:cNvPr id="3" name="Овал 2"/>
          <p:cNvSpPr/>
          <p:nvPr/>
        </p:nvSpPr>
        <p:spPr>
          <a:xfrm>
            <a:off x="1195753" y="1412776"/>
            <a:ext cx="1109793" cy="110979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Users\Medyantsev\Desktop\Без име213ни-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529" y="1710149"/>
            <a:ext cx="520240" cy="51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>
            <a:stCxn id="3" idx="4"/>
          </p:cNvCxnSpPr>
          <p:nvPr/>
        </p:nvCxnSpPr>
        <p:spPr>
          <a:xfrm flipH="1">
            <a:off x="1750649" y="2522569"/>
            <a:ext cx="1" cy="2346591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750650" y="2780928"/>
            <a:ext cx="5125606" cy="0"/>
          </a:xfrm>
          <a:prstGeom prst="line">
            <a:avLst/>
          </a:prstGeom>
          <a:ln w="25400">
            <a:solidFill>
              <a:srgbClr val="00B050"/>
            </a:solidFill>
            <a:prstDash val="sysDash"/>
            <a:head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750650" y="3825044"/>
            <a:ext cx="5125606" cy="0"/>
          </a:xfrm>
          <a:prstGeom prst="line">
            <a:avLst/>
          </a:prstGeom>
          <a:ln w="25400">
            <a:solidFill>
              <a:srgbClr val="00B050"/>
            </a:solidFill>
            <a:prstDash val="sysDash"/>
            <a:head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750650" y="4869160"/>
            <a:ext cx="5125606" cy="0"/>
          </a:xfrm>
          <a:prstGeom prst="line">
            <a:avLst/>
          </a:prstGeom>
          <a:ln w="25400">
            <a:solidFill>
              <a:srgbClr val="00B050"/>
            </a:solidFill>
            <a:prstDash val="sysDash"/>
            <a:head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2483768" y="2420888"/>
            <a:ext cx="720080" cy="72008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9" name="Picture 3" descr="C:\Users\Medyantsev\Desktop\105-User-51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079" y="2492896"/>
            <a:ext cx="538262" cy="53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Овал 32"/>
          <p:cNvSpPr/>
          <p:nvPr/>
        </p:nvSpPr>
        <p:spPr>
          <a:xfrm>
            <a:off x="2483768" y="3449752"/>
            <a:ext cx="720080" cy="72008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Picture 3" descr="C:\Users\Medyantsev\Desktop\105-User-51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079" y="3521760"/>
            <a:ext cx="538262" cy="53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Овал 34"/>
          <p:cNvSpPr/>
          <p:nvPr/>
        </p:nvSpPr>
        <p:spPr>
          <a:xfrm>
            <a:off x="2483768" y="4528021"/>
            <a:ext cx="720080" cy="72008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Picture 3" descr="C:\Users\Medyantsev\Desktop\105-User-51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079" y="4600029"/>
            <a:ext cx="538262" cy="53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3635896" y="2348880"/>
            <a:ext cx="5040560" cy="792088"/>
          </a:xfrm>
          <a:prstGeom prst="rect">
            <a:avLst/>
          </a:prstGeom>
          <a:solidFill>
            <a:srgbClr val="005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 прохождении диспансеризации и профилактического медицинского осмотра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635896" y="3394847"/>
            <a:ext cx="5040560" cy="792088"/>
          </a:xfrm>
          <a:prstGeom prst="rect">
            <a:avLst/>
          </a:prstGeom>
          <a:solidFill>
            <a:srgbClr val="005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 оказанных медицинских услугах и их стоимости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635896" y="4456013"/>
            <a:ext cx="5040560" cy="792088"/>
          </a:xfrm>
          <a:prstGeom prst="rect">
            <a:avLst/>
          </a:prstGeom>
          <a:solidFill>
            <a:srgbClr val="005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 выявленных нарушениях по результатам экспертной деятельности либо результатам рассмотрения обращений застрахованных лиц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750649" y="5481228"/>
            <a:ext cx="6925807" cy="12601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Работа контакт-центра: оказание </a:t>
            </a:r>
            <a:r>
              <a:rPr lang="ru-RU" sz="1600" dirty="0">
                <a:solidFill>
                  <a:schemeClr val="tx1"/>
                </a:solidFill>
              </a:rPr>
              <a:t>застрахованным лицам услуг справочно-информационного характера операторами Контакт-центра в сфере ОМС на территории Хабаровского края, со 100-процентным контролем за рассмотрением обращений со стороны Фонда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070895" y="1124744"/>
            <a:ext cx="4536504" cy="8429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3300"/>
                </a:solidFill>
              </a:rPr>
              <a:t>Информирование страховыми медицинскими организациями застрахованных лиц</a:t>
            </a:r>
          </a:p>
        </p:txBody>
      </p:sp>
      <p:cxnSp>
        <p:nvCxnSpPr>
          <p:cNvPr id="32" name="Прямая соединительная линия 31"/>
          <p:cNvCxnSpPr>
            <a:stCxn id="30" idx="1"/>
          </p:cNvCxnSpPr>
          <p:nvPr/>
        </p:nvCxnSpPr>
        <p:spPr>
          <a:xfrm flipH="1">
            <a:off x="2305546" y="1546208"/>
            <a:ext cx="765349" cy="210732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  <a:prstDash val="sysDash"/>
            <a:head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92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75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0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75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  <p:bldP spid="33" grpId="0" animBg="1"/>
      <p:bldP spid="35" grpId="0" animBg="1"/>
      <p:bldP spid="26" grpId="0" animBg="1"/>
      <p:bldP spid="40" grpId="0" animBg="1"/>
      <p:bldP spid="41" grpId="0" animBg="1"/>
      <p:bldP spid="42" grpId="0" animBg="1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980728"/>
            <a:ext cx="9144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Направления информационного сопровождения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137594" y="5541518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dirty="0">
              <a:solidFill>
                <a:prstClr val="black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7677" y="8181528"/>
            <a:ext cx="6512511" cy="1143000"/>
          </a:xfrm>
        </p:spPr>
        <p:txBody>
          <a:bodyPr/>
          <a:lstStyle/>
          <a:p>
            <a:endParaRPr lang="ru-RU" sz="2400" i="1" dirty="0">
              <a:solidFill>
                <a:srgbClr val="5B16F4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771800" y="2027513"/>
            <a:ext cx="2223120" cy="40826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Опросы </a:t>
            </a:r>
            <a:r>
              <a:rPr lang="ru-RU" b="1" dirty="0"/>
              <a:t>застрахованных лиц страховыми медицинскими организациями о доступности медицинской помощи.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046512" y="2485447"/>
            <a:ext cx="1973760" cy="3624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r>
              <a:rPr lang="ru-RU" sz="1400" dirty="0" smtClean="0"/>
              <a:t>Обязанность </a:t>
            </a:r>
            <a:r>
              <a:rPr lang="ru-RU" sz="1400" dirty="0"/>
              <a:t>лечащего врача МО при выдаче направления на госпитализацию информировать застрахованного о МО, в которых возможно оказание специализированной медицинской помощи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990728" y="2485447"/>
            <a:ext cx="1973760" cy="3624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Создание </a:t>
            </a:r>
            <a:r>
              <a:rPr lang="ru-RU" sz="1400" dirty="0"/>
              <a:t>Фондом единого информационного ресурса и обеспечение его работы в круглосуточном онлайн режиме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372744" y="1988840"/>
            <a:ext cx="668234" cy="576064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3534565" y="1465357"/>
            <a:ext cx="774299" cy="667499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745360" y="1988840"/>
            <a:ext cx="576064" cy="49660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7689576" y="1988840"/>
            <a:ext cx="576064" cy="496607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482647" y="2254995"/>
            <a:ext cx="826217" cy="82621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661099" y="2708920"/>
            <a:ext cx="744586" cy="74458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7605315" y="2708920"/>
            <a:ext cx="744586" cy="74458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37788" y="2492896"/>
            <a:ext cx="2062004" cy="36085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endParaRPr lang="ru-RU" sz="1200" dirty="0"/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Информирование </a:t>
            </a:r>
            <a:r>
              <a:rPr lang="ru-RU" sz="1200" dirty="0">
                <a:solidFill>
                  <a:schemeClr val="bg1"/>
                </a:solidFill>
              </a:rPr>
              <a:t>застрахованных лиц страховыми медицинскими организациями, оказание им услуг справочно-информационного характера операторами Контакт-центра в сфере ОМС со 100%-м контролем за рассмотрением обращений со стороны </a:t>
            </a:r>
            <a:r>
              <a:rPr lang="ru-RU" sz="1200" dirty="0" smtClean="0">
                <a:solidFill>
                  <a:schemeClr val="bg1"/>
                </a:solidFill>
              </a:rPr>
              <a:t>ХКФОМС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340289" y="2650258"/>
            <a:ext cx="733144" cy="69864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Medyantsev\Desktop\aa360da5387d90ec6b32753193ec0ad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285066"/>
            <a:ext cx="1596349" cy="165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80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6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763688" y="2780928"/>
            <a:ext cx="1440160" cy="288032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980728"/>
            <a:ext cx="9144000" cy="5387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3300"/>
                </a:solidFill>
              </a:rPr>
              <a:t>Поступления в бюджет ХКФОМС за 2015-2017 </a:t>
            </a:r>
            <a:r>
              <a:rPr lang="ru-RU" dirty="0" err="1" smtClean="0">
                <a:solidFill>
                  <a:srgbClr val="003300"/>
                </a:solidFill>
              </a:rPr>
              <a:t>гг</a:t>
            </a:r>
            <a:r>
              <a:rPr lang="ru-RU" dirty="0" smtClean="0">
                <a:solidFill>
                  <a:srgbClr val="003300"/>
                </a:solidFill>
              </a:rPr>
              <a:t> (млрд. руб.) </a:t>
            </a: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435" y="1414058"/>
            <a:ext cx="8974399" cy="2919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>
              <a:ln w="10541" cmpd="sng">
                <a:solidFill>
                  <a:srgbClr val="4E67C8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12745">
                      <a:lumMod val="60000"/>
                      <a:lumOff val="40000"/>
                    </a:srgbClr>
                  </a:gs>
                  <a:gs pos="66000">
                    <a:srgbClr val="4E67C8">
                      <a:shade val="20000"/>
                      <a:satMod val="300000"/>
                    </a:srgbClr>
                  </a:gs>
                </a:gsLst>
                <a:lin ang="5400000"/>
              </a:gra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pic>
        <p:nvPicPr>
          <p:cNvPr id="11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331640" y="5661248"/>
            <a:ext cx="6606257" cy="2"/>
          </a:xfrm>
          <a:prstGeom prst="line">
            <a:avLst/>
          </a:prstGeom>
          <a:ln w="25400">
            <a:solidFill>
              <a:srgbClr val="00B050"/>
            </a:solidFill>
            <a:prstDash val="sysDash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3708" y="508518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19,0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75956" y="33477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19,4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48622" y="33477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20,0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34955" y="573122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4378429" y="573122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2016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492594" y="574320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2017</a:t>
            </a:r>
            <a:endParaRPr lang="ru-RU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 flipV="1">
            <a:off x="1717183" y="1791953"/>
            <a:ext cx="6220714" cy="576065"/>
          </a:xfrm>
          <a:prstGeom prst="straightConnector1">
            <a:avLst/>
          </a:prstGeom>
          <a:ln w="63500">
            <a:gradFill>
              <a:gsLst>
                <a:gs pos="0">
                  <a:srgbClr val="00B050"/>
                </a:gs>
                <a:gs pos="24000">
                  <a:srgbClr val="00863D"/>
                </a:gs>
                <a:gs pos="100000">
                  <a:srgbClr val="003300"/>
                </a:gs>
              </a:gsLst>
              <a:lin ang="5400000" scaled="0"/>
            </a:gradFill>
            <a:tailEnd type="arrow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3983510" y="2492896"/>
            <a:ext cx="1440160" cy="3168352"/>
          </a:xfrm>
          <a:prstGeom prst="rect">
            <a:avLst/>
          </a:prstGeom>
          <a:solidFill>
            <a:srgbClr val="008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156176" y="2204864"/>
            <a:ext cx="1440160" cy="3456384"/>
          </a:xfrm>
          <a:prstGeom prst="rect">
            <a:avLst/>
          </a:prstGeom>
          <a:solidFill>
            <a:srgbClr val="0076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4187182" y="5085183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19,4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36196" y="508518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20,0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051" name="Picture 3" descr="C:\Users\Medyantsev\Desktop\790704_medical_512x512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648" y="4297018"/>
            <a:ext cx="788166" cy="78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3" descr="C:\Users\Medyantsev\Desktop\790704_medical_512x512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933" y="4297017"/>
            <a:ext cx="788166" cy="78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Medyantsev\Desktop\790704_medical_512x512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324" y="4333853"/>
            <a:ext cx="788166" cy="78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Прямая соединительная линия 43"/>
          <p:cNvCxnSpPr/>
          <p:nvPr/>
        </p:nvCxnSpPr>
        <p:spPr>
          <a:xfrm flipV="1">
            <a:off x="1331640" y="2492896"/>
            <a:ext cx="0" cy="3168352"/>
          </a:xfrm>
          <a:prstGeom prst="line">
            <a:avLst/>
          </a:prstGeom>
          <a:ln w="25400">
            <a:solidFill>
              <a:srgbClr val="00B05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68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435" y="1414058"/>
            <a:ext cx="8974399" cy="2919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>
              <a:ln w="10541" cmpd="sng">
                <a:solidFill>
                  <a:srgbClr val="4E67C8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12745">
                      <a:lumMod val="60000"/>
                      <a:lumOff val="40000"/>
                    </a:srgbClr>
                  </a:gs>
                  <a:gs pos="66000">
                    <a:srgbClr val="4E67C8">
                      <a:shade val="20000"/>
                      <a:satMod val="300000"/>
                    </a:srgbClr>
                  </a:gs>
                </a:gsLst>
                <a:lin ang="5400000"/>
              </a:gra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2924944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srgbClr val="1D36B5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 smtClean="0">
              <a:solidFill>
                <a:srgbClr val="1D36B5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srgbClr val="1D36B5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 smtClean="0">
              <a:solidFill>
                <a:srgbClr val="1D36B5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ru-RU" b="1" kern="0" dirty="0">
              <a:solidFill>
                <a:srgbClr val="1D36B5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srgbClr val="1D36B5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 smtClean="0">
              <a:solidFill>
                <a:srgbClr val="1D36B5"/>
              </a:solidFill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kern="0" dirty="0" smtClean="0">
              <a:solidFill>
                <a:sysClr val="windowText" lastClr="00000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242740997"/>
              </p:ext>
            </p:extLst>
          </p:nvPr>
        </p:nvGraphicFramePr>
        <p:xfrm>
          <a:off x="1083519" y="2586439"/>
          <a:ext cx="735955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98072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Результаты социологического опроса об удовлетворенности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застрахованных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лиц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качеством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 доступностью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медицинской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помощи в 2016 г (в %)</a:t>
            </a:r>
          </a:p>
        </p:txBody>
      </p:sp>
      <p:pic>
        <p:nvPicPr>
          <p:cNvPr id="11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</p:spTree>
    <p:extLst>
      <p:ext uri="{BB962C8B-B14F-4D97-AF65-F5344CB8AC3E}">
        <p14:creationId xmlns:p14="http://schemas.microsoft.com/office/powerpoint/2010/main" val="89395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980728"/>
            <a:ext cx="9144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Направления информационного сопровождения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137594" y="5541518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dirty="0">
              <a:solidFill>
                <a:prstClr val="black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7677" y="8181528"/>
            <a:ext cx="6512511" cy="1143000"/>
          </a:xfrm>
        </p:spPr>
        <p:txBody>
          <a:bodyPr/>
          <a:lstStyle/>
          <a:p>
            <a:endParaRPr lang="ru-RU" sz="2400" i="1" dirty="0">
              <a:solidFill>
                <a:srgbClr val="5B16F4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313524" y="2485447"/>
            <a:ext cx="2223120" cy="36246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Опросы </a:t>
            </a:r>
            <a:r>
              <a:rPr lang="ru-RU" sz="1600" dirty="0"/>
              <a:t>застрахованных лиц страховыми медицинскими организациями о доступности медицинской помощи.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644008" y="1988840"/>
            <a:ext cx="2254196" cy="413968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600" b="1" dirty="0"/>
          </a:p>
          <a:p>
            <a:pPr algn="ctr"/>
            <a:r>
              <a:rPr lang="ru-RU" sz="1600" b="1" dirty="0" smtClean="0"/>
              <a:t>Обязанность </a:t>
            </a:r>
            <a:r>
              <a:rPr lang="ru-RU" sz="1600" b="1" dirty="0"/>
              <a:t>лечащего врача МО при выдаче направления на госпитализацию информировать застрахованного о МО, в которых возможно оказание специализированной медицинской помощи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990728" y="2485447"/>
            <a:ext cx="1973760" cy="3624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Создание </a:t>
            </a:r>
            <a:r>
              <a:rPr lang="ru-RU" sz="1400" dirty="0"/>
              <a:t>Фондом единого информационного ресурса и обеспечение его работы в круглосуточном онлайн режиме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986476" y="1988840"/>
            <a:ext cx="668234" cy="576064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3067533" y="1969413"/>
            <a:ext cx="774299" cy="667499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388046" y="1372258"/>
            <a:ext cx="770856" cy="664531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7689576" y="1988840"/>
            <a:ext cx="576064" cy="496607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109517" y="2670408"/>
            <a:ext cx="707842" cy="70784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383911" y="2296691"/>
            <a:ext cx="774991" cy="77499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7605315" y="2708920"/>
            <a:ext cx="744586" cy="74458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492896"/>
            <a:ext cx="2062004" cy="36085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endParaRPr lang="ru-RU" sz="1200" dirty="0"/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Информирование </a:t>
            </a:r>
            <a:r>
              <a:rPr lang="ru-RU" sz="1200" dirty="0">
                <a:solidFill>
                  <a:schemeClr val="bg1"/>
                </a:solidFill>
              </a:rPr>
              <a:t>застрахованных лиц страховыми медицинскими организациями, оказание им услуг справочно-информационного характера операторами Контакт-центра в сфере ОМС со 100%-м контролем за рассмотрением обращений со стороны </a:t>
            </a:r>
            <a:r>
              <a:rPr lang="ru-RU" sz="1200" dirty="0" smtClean="0">
                <a:solidFill>
                  <a:schemeClr val="bg1"/>
                </a:solidFill>
              </a:rPr>
              <a:t>ХКФОМС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54021" y="2650258"/>
            <a:ext cx="733144" cy="69864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Medyantsev\Desktop\aa360da5387d90ec6b32753193ec0ad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303462"/>
            <a:ext cx="1596349" cy="165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8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6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5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980728"/>
            <a:ext cx="9144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Направления информационного сопровождения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137594" y="5541518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dirty="0">
              <a:solidFill>
                <a:prstClr val="black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7677" y="8181528"/>
            <a:ext cx="6512511" cy="1143000"/>
          </a:xfrm>
        </p:spPr>
        <p:txBody>
          <a:bodyPr/>
          <a:lstStyle/>
          <a:p>
            <a:endParaRPr lang="ru-RU" sz="2400" i="1" dirty="0">
              <a:solidFill>
                <a:srgbClr val="5B16F4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313524" y="2485447"/>
            <a:ext cx="2223120" cy="36246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Опросы </a:t>
            </a:r>
            <a:r>
              <a:rPr lang="ru-RU" sz="1600" dirty="0"/>
              <a:t>застрахованных лиц страховыми медицинскими организациями о доступности медицинской помощи.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499992" y="2485447"/>
            <a:ext cx="2254196" cy="36160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r>
              <a:rPr lang="ru-RU" sz="1400" dirty="0" smtClean="0"/>
              <a:t>Обязанность </a:t>
            </a:r>
            <a:r>
              <a:rPr lang="ru-RU" sz="1400" dirty="0"/>
              <a:t>лечащего врача МО при выдаче направления на госпитализацию информировать застрахованного о МО, в которых возможно оказание специализированной медицинской помощи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883224" y="2155785"/>
            <a:ext cx="2153272" cy="395434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b="1" dirty="0" smtClean="0"/>
              <a:t>Создание </a:t>
            </a:r>
            <a:r>
              <a:rPr lang="ru-RU" b="1" dirty="0"/>
              <a:t>Фондом единого информационного ресурса и обеспечение его работы в круглосуточном онлайн режиме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986476" y="1988840"/>
            <a:ext cx="668234" cy="576064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3067533" y="1969413"/>
            <a:ext cx="774299" cy="667499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214599" y="1972381"/>
            <a:ext cx="770856" cy="664531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7524328" y="1628800"/>
            <a:ext cx="835293" cy="72008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109517" y="2670408"/>
            <a:ext cx="707842" cy="70784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244030" y="2666256"/>
            <a:ext cx="711994" cy="71199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7605315" y="2564904"/>
            <a:ext cx="744586" cy="74458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492896"/>
            <a:ext cx="2062004" cy="36085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endParaRPr lang="ru-RU" sz="1200" dirty="0"/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Информирование </a:t>
            </a:r>
            <a:r>
              <a:rPr lang="ru-RU" sz="1200" dirty="0">
                <a:solidFill>
                  <a:schemeClr val="bg1"/>
                </a:solidFill>
              </a:rPr>
              <a:t>застрахованных лиц страховыми медицинскими организациями, оказание им услуг справочно-информационного характера операторами Контакт-центра в сфере ОМС со 100%-м контролем за рассмотрением обращений со стороны </a:t>
            </a:r>
            <a:r>
              <a:rPr lang="ru-RU" sz="1200" dirty="0" smtClean="0">
                <a:solidFill>
                  <a:schemeClr val="bg1"/>
                </a:solidFill>
              </a:rPr>
              <a:t>ХКФОМС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54021" y="2650258"/>
            <a:ext cx="733144" cy="69864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Medyantsev\Desktop\aa360da5387d90ec6b32753193ec0ad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285066"/>
            <a:ext cx="1596349" cy="165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49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6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5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pic>
        <p:nvPicPr>
          <p:cNvPr id="11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2636912"/>
            <a:ext cx="9144000" cy="1944216"/>
          </a:xfrm>
          <a:prstGeom prst="rect">
            <a:avLst/>
          </a:prstGeom>
          <a:solidFill>
            <a:srgbClr val="92D05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691678" y="2348880"/>
            <a:ext cx="5904657" cy="2919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3300"/>
                </a:solidFill>
              </a:rPr>
              <a:t>СПАСИБО ЗА ВНИМАНИЕ</a:t>
            </a:r>
            <a:endParaRPr lang="ru-RU" sz="3200" dirty="0">
              <a:solidFill>
                <a:srgbClr val="0033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34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999243"/>
              </p:ext>
            </p:extLst>
          </p:nvPr>
        </p:nvGraphicFramePr>
        <p:xfrm>
          <a:off x="222882" y="2492896"/>
          <a:ext cx="8640961" cy="385881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6653374"/>
                <a:gridCol w="1008112"/>
                <a:gridCol w="979475"/>
              </a:tblGrid>
              <a:tr h="49126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ru-RU" sz="1800" u="none" strike="noStrike" kern="1200" dirty="0" smtClean="0">
                          <a:effectLst/>
                        </a:rPr>
                        <a:t>Наименование медицинской организации</a:t>
                      </a:r>
                      <a:endParaRPr lang="ru-RU" sz="18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u="none" strike="noStrike" dirty="0" smtClean="0">
                          <a:effectLst/>
                        </a:rPr>
                        <a:t>план</a:t>
                      </a:r>
                      <a:endParaRPr lang="ru-RU" sz="1800" b="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u="none" strike="noStrike" dirty="0" smtClean="0">
                          <a:effectLst/>
                        </a:rPr>
                        <a:t>факт</a:t>
                      </a:r>
                      <a:endParaRPr lang="ru-RU" sz="1800" b="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667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 КГБУЗ "Детская краевая клиническая больница" имени </a:t>
                      </a:r>
                      <a:endParaRPr lang="ru-RU" sz="18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ru-RU" sz="1800" u="none" strike="noStrike" dirty="0" smtClean="0">
                          <a:effectLst/>
                        </a:rPr>
                        <a:t>                                                                         А.К</a:t>
                      </a:r>
                      <a:r>
                        <a:rPr lang="ru-RU" sz="1800" u="none" strike="noStrike" dirty="0">
                          <a:effectLst/>
                        </a:rPr>
                        <a:t>. Пиотровича МЗХК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0" marR="9525" marT="9525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rgbClr val="003300"/>
                          </a:solidFill>
                          <a:effectLst/>
                        </a:rPr>
                        <a:t>1,15</a:t>
                      </a:r>
                      <a:endParaRPr lang="ru-RU" sz="2000" b="1" i="0" u="none" strike="noStrike" dirty="0">
                        <a:solidFill>
                          <a:srgbClr val="0033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rgbClr val="003300"/>
                          </a:solidFill>
                          <a:effectLst/>
                        </a:rPr>
                        <a:t>1,05</a:t>
                      </a:r>
                      <a:endParaRPr lang="ru-RU" sz="2000" b="1" i="0" u="none" strike="noStrike" dirty="0">
                        <a:solidFill>
                          <a:srgbClr val="0033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9525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6000"/>
                      </a:srgbClr>
                    </a:solidFill>
                  </a:tcPr>
                </a:tc>
              </a:tr>
              <a:tr h="667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smtClean="0">
                          <a:effectLst/>
                        </a:rPr>
                        <a:t>КГБУЗ "</a:t>
                      </a:r>
                      <a:r>
                        <a:rPr lang="ru-RU" sz="1800" u="none" strike="noStrike" dirty="0" err="1">
                          <a:effectLst/>
                        </a:rPr>
                        <a:t>Ванинская</a:t>
                      </a:r>
                      <a:r>
                        <a:rPr lang="ru-RU" sz="1800" u="none" strike="noStrike" dirty="0">
                          <a:effectLst/>
                        </a:rPr>
                        <a:t> центральная районная больница" МЗ ХК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0" marR="9525" marT="9525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rgbClr val="003300"/>
                          </a:solidFill>
                          <a:effectLst/>
                        </a:rPr>
                        <a:t>0,98</a:t>
                      </a:r>
                      <a:endParaRPr lang="ru-RU" sz="2000" b="1" i="0" u="none" strike="noStrike" dirty="0">
                        <a:solidFill>
                          <a:srgbClr val="0033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rgbClr val="003300"/>
                          </a:solidFill>
                          <a:effectLst/>
                        </a:rPr>
                        <a:t>0,89</a:t>
                      </a:r>
                      <a:endParaRPr lang="ru-RU" sz="2000" b="1" i="0" u="none" strike="noStrike" dirty="0">
                        <a:solidFill>
                          <a:srgbClr val="0033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9525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1000"/>
                      </a:srgbClr>
                    </a:solidFill>
                  </a:tcPr>
                </a:tc>
              </a:tr>
              <a:tr h="69706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effectLst/>
                        </a:rPr>
                        <a:t>КГБУЗ "</a:t>
                      </a:r>
                      <a:r>
                        <a:rPr lang="ru-RU" sz="1800" u="none" strike="noStrike" dirty="0">
                          <a:effectLst/>
                        </a:rPr>
                        <a:t>Детская городская клиническая больница" имени </a:t>
                      </a:r>
                      <a:r>
                        <a:rPr lang="ru-RU" sz="18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b"/>
                      <a:r>
                        <a:rPr lang="ru-RU" sz="1800" u="none" strike="noStrike" dirty="0" smtClean="0">
                          <a:effectLst/>
                        </a:rPr>
                        <a:t>                                                                          В.М</a:t>
                      </a:r>
                      <a:r>
                        <a:rPr lang="ru-RU" sz="1800" u="none" strike="noStrike" dirty="0">
                          <a:effectLst/>
                        </a:rPr>
                        <a:t>. Истомина МЗ ХК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0" marR="9525" marT="9525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rgbClr val="003300"/>
                          </a:solidFill>
                          <a:effectLst/>
                        </a:rPr>
                        <a:t>1,03</a:t>
                      </a:r>
                      <a:endParaRPr lang="ru-RU" sz="2000" b="1" i="0" u="none" strike="noStrike">
                        <a:solidFill>
                          <a:srgbClr val="0033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rgbClr val="003300"/>
                          </a:solidFill>
                          <a:effectLst/>
                        </a:rPr>
                        <a:t>0,95</a:t>
                      </a:r>
                      <a:endParaRPr lang="ru-RU" sz="2000" b="1" i="0" u="none" strike="noStrike" dirty="0">
                        <a:solidFill>
                          <a:srgbClr val="0033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9525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6000"/>
                      </a:srgbClr>
                    </a:solidFill>
                  </a:tcPr>
                </a:tc>
              </a:tr>
              <a:tr h="667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effectLst/>
                        </a:rPr>
                        <a:t>КГБУЗ "</a:t>
                      </a:r>
                      <a:r>
                        <a:rPr lang="ru-RU" sz="1800" u="none" strike="noStrike" dirty="0">
                          <a:effectLst/>
                        </a:rPr>
                        <a:t>Краевой клинический центр онкологии" МЗ ХК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0" marR="9525" marT="9525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rgbClr val="003300"/>
                          </a:solidFill>
                          <a:effectLst/>
                        </a:rPr>
                        <a:t>2,68</a:t>
                      </a:r>
                      <a:endParaRPr lang="ru-RU" sz="2000" b="1" i="0" u="none" strike="noStrike" dirty="0">
                        <a:solidFill>
                          <a:srgbClr val="0033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rgbClr val="003300"/>
                          </a:solidFill>
                          <a:effectLst/>
                        </a:rPr>
                        <a:t>2,60</a:t>
                      </a:r>
                      <a:endParaRPr lang="ru-RU" sz="2000" b="1" i="0" u="none" strike="noStrike" dirty="0">
                        <a:solidFill>
                          <a:srgbClr val="0033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9525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1000"/>
                      </a:srgbClr>
                    </a:solidFill>
                  </a:tcPr>
                </a:tc>
              </a:tr>
              <a:tr h="667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КГБУЗ "Троицкая центральная районная больница" МЗ ХК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000" marR="9525" marT="9525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rgbClr val="003300"/>
                          </a:solidFill>
                          <a:effectLst/>
                        </a:rPr>
                        <a:t>0,93</a:t>
                      </a:r>
                      <a:endParaRPr lang="ru-RU" sz="2000" b="1" i="0" u="none" strike="noStrike" dirty="0">
                        <a:solidFill>
                          <a:srgbClr val="0033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rgbClr val="003300"/>
                          </a:solidFill>
                          <a:effectLst/>
                        </a:rPr>
                        <a:t>0,86</a:t>
                      </a:r>
                      <a:endParaRPr lang="ru-RU" sz="2000" b="1" i="0" u="none" strike="noStrike" dirty="0">
                        <a:solidFill>
                          <a:srgbClr val="0033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9525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6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200525" y="294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980728"/>
            <a:ext cx="9144000" cy="5387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00"/>
                </a:solidFill>
              </a:rPr>
              <a:t>Снижение</a:t>
            </a:r>
            <a:r>
              <a:rPr lang="ru-RU" dirty="0" smtClean="0">
                <a:solidFill>
                  <a:srgbClr val="003300"/>
                </a:solidFill>
              </a:rPr>
              <a:t> фактического значения коэффициента затратоемкости</a:t>
            </a:r>
          </a:p>
          <a:p>
            <a:pPr algn="ctr"/>
            <a:r>
              <a:rPr lang="ru-RU" dirty="0" smtClean="0">
                <a:solidFill>
                  <a:srgbClr val="003300"/>
                </a:solidFill>
              </a:rPr>
              <a:t>по отношению к установленному на 2016 г</a:t>
            </a: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11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</p:spTree>
    <p:extLst>
      <p:ext uri="{BB962C8B-B14F-4D97-AF65-F5344CB8AC3E}">
        <p14:creationId xmlns:p14="http://schemas.microsoft.com/office/powerpoint/2010/main" val="383690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420087"/>
              </p:ext>
            </p:extLst>
          </p:nvPr>
        </p:nvGraphicFramePr>
        <p:xfrm>
          <a:off x="223140" y="2496362"/>
          <a:ext cx="8669341" cy="385535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6523169"/>
                <a:gridCol w="1073086"/>
                <a:gridCol w="1073086"/>
              </a:tblGrid>
              <a:tr h="57927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ru-RU" sz="1800" u="none" strike="noStrike" kern="1200" dirty="0" smtClean="0">
                          <a:effectLst/>
                        </a:rPr>
                        <a:t>Наименование медицинской организации</a:t>
                      </a:r>
                      <a:endParaRPr lang="ru-RU" sz="18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u="none" strike="noStrike" dirty="0" smtClean="0">
                          <a:effectLst/>
                        </a:rPr>
                        <a:t>план</a:t>
                      </a:r>
                      <a:endParaRPr lang="ru-RU" sz="1800" b="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u="none" strike="noStrike" dirty="0" smtClean="0">
                          <a:effectLst/>
                        </a:rPr>
                        <a:t>факт</a:t>
                      </a:r>
                      <a:endParaRPr lang="ru-RU" sz="1800" b="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787226">
                <a:tc>
                  <a:txBody>
                    <a:bodyPr/>
                    <a:lstStyle/>
                    <a:p>
                      <a:pPr algn="l" fontAlgn="b">
                        <a:lnSpc>
                          <a:spcPts val="2400"/>
                        </a:lnSpc>
                        <a:spcBef>
                          <a:spcPts val="0"/>
                        </a:spcBef>
                      </a:pPr>
                      <a:r>
                        <a:rPr lang="ru-RU" sz="1800" u="none" strike="noStrike" dirty="0" smtClean="0">
                          <a:effectLst/>
                        </a:rPr>
                        <a:t>ФГБУ "Федеральный центр сердечно-сосудистой хирургии" МЗ РФ</a:t>
                      </a:r>
                      <a:r>
                        <a:rPr lang="ru-RU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800" u="none" strike="noStrike" dirty="0" smtClean="0">
                          <a:effectLst/>
                        </a:rPr>
                        <a:t>(г. Хабаровск)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u="none" strike="noStrike" kern="1200" dirty="0" smtClean="0">
                          <a:solidFill>
                            <a:srgbClr val="003300"/>
                          </a:solidFill>
                          <a:effectLst/>
                        </a:rPr>
                        <a:t>1,33</a:t>
                      </a:r>
                      <a:endParaRPr lang="ru-RU" sz="2000" b="1" u="none" strike="noStrike" kern="1200" dirty="0" smtClean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u="none" strike="noStrike" kern="1200" dirty="0" smtClean="0">
                          <a:solidFill>
                            <a:srgbClr val="003300"/>
                          </a:solidFill>
                          <a:effectLst/>
                        </a:rPr>
                        <a:t>1,52</a:t>
                      </a:r>
                      <a:endParaRPr lang="ru-RU" sz="2000" b="1" u="none" strike="noStrike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9000"/>
                      </a:srgbClr>
                    </a:solidFill>
                  </a:tcPr>
                </a:tc>
              </a:tr>
              <a:tr h="787226">
                <a:tc>
                  <a:txBody>
                    <a:bodyPr/>
                    <a:lstStyle/>
                    <a:p>
                      <a:pPr algn="l" fontAlgn="b">
                        <a:lnSpc>
                          <a:spcPts val="2400"/>
                        </a:lnSpc>
                        <a:spcBef>
                          <a:spcPts val="0"/>
                        </a:spcBef>
                      </a:pPr>
                      <a:r>
                        <a:rPr lang="ru-RU" sz="1800" u="none" strike="noStrike" dirty="0" smtClean="0">
                          <a:effectLst/>
                        </a:rPr>
                        <a:t>ХФ ФГАУ "МНТК "Микрохирургия глаза" им. академика С.Н. Федорова МЗ ХК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u="none" strike="noStrike" kern="1200" dirty="0" smtClean="0">
                          <a:solidFill>
                            <a:srgbClr val="003300"/>
                          </a:solidFill>
                          <a:effectLst/>
                        </a:rPr>
                        <a:t>1,67</a:t>
                      </a:r>
                      <a:endParaRPr lang="ru-RU" sz="2000" b="1" u="none" strike="noStrike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u="none" strike="noStrike" kern="1200" dirty="0" smtClean="0">
                          <a:solidFill>
                            <a:srgbClr val="003300"/>
                          </a:solidFill>
                          <a:effectLst/>
                        </a:rPr>
                        <a:t>1,81</a:t>
                      </a:r>
                      <a:endParaRPr lang="ru-RU" sz="2000" b="1" u="none" strike="noStrike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4000"/>
                      </a:srgbClr>
                    </a:solidFill>
                  </a:tcPr>
                </a:tc>
              </a:tr>
              <a:tr h="787226">
                <a:tc>
                  <a:txBody>
                    <a:bodyPr/>
                    <a:lstStyle/>
                    <a:p>
                      <a:pPr algn="l" fontAlgn="b">
                        <a:lnSpc>
                          <a:spcPts val="2400"/>
                        </a:lnSpc>
                        <a:spcBef>
                          <a:spcPts val="0"/>
                        </a:spcBef>
                      </a:pPr>
                      <a:r>
                        <a:rPr lang="ru-RU" sz="1800" u="none" strike="noStrike" dirty="0" smtClean="0">
                          <a:effectLst/>
                        </a:rPr>
                        <a:t>КГБУЗ "Специализированная больница восстановительного лечения" МЗ ХК "Анненские Воды"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u="none" strike="noStrike" kern="1200" dirty="0" smtClean="0">
                          <a:solidFill>
                            <a:srgbClr val="003300"/>
                          </a:solidFill>
                          <a:effectLst/>
                        </a:rPr>
                        <a:t>1,35</a:t>
                      </a:r>
                      <a:endParaRPr lang="ru-RU" sz="2000" b="1" u="none" strike="noStrike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u="none" strike="noStrike" kern="1200" dirty="0" smtClean="0">
                          <a:solidFill>
                            <a:srgbClr val="003300"/>
                          </a:solidFill>
                          <a:effectLst/>
                        </a:rPr>
                        <a:t>1,47</a:t>
                      </a:r>
                      <a:endParaRPr lang="ru-RU" sz="2000" b="1" u="none" strike="noStrike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9000"/>
                      </a:srgbClr>
                    </a:solidFill>
                  </a:tcPr>
                </a:tc>
              </a:tr>
              <a:tr h="422929">
                <a:tc>
                  <a:txBody>
                    <a:bodyPr/>
                    <a:lstStyle/>
                    <a:p>
                      <a:pPr algn="l" fontAlgn="b">
                        <a:lnSpc>
                          <a:spcPts val="2400"/>
                        </a:lnSpc>
                        <a:spcBef>
                          <a:spcPts val="0"/>
                        </a:spcBef>
                      </a:pPr>
                      <a:r>
                        <a:rPr lang="ru-RU" sz="1800" u="none" strike="noStrike" dirty="0" smtClean="0">
                          <a:effectLst/>
                        </a:rPr>
                        <a:t>КГБУЗ "Краевая клиническая больница № 2" МЗ ХК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u="none" strike="noStrike" kern="1200" dirty="0" smtClean="0">
                          <a:solidFill>
                            <a:srgbClr val="003300"/>
                          </a:solidFill>
                          <a:effectLst/>
                        </a:rPr>
                        <a:t>1,73</a:t>
                      </a:r>
                      <a:endParaRPr lang="ru-RU" sz="2000" b="1" u="none" strike="noStrike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u="none" strike="noStrike" kern="1200" dirty="0" smtClean="0">
                          <a:solidFill>
                            <a:srgbClr val="003300"/>
                          </a:solidFill>
                          <a:effectLst/>
                        </a:rPr>
                        <a:t>1,78</a:t>
                      </a:r>
                      <a:endParaRPr lang="ru-RU" sz="2000" b="1" u="none" strike="noStrike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2000"/>
                      </a:srgbClr>
                    </a:solidFill>
                  </a:tcPr>
                </a:tc>
              </a:tr>
              <a:tr h="422929">
                <a:tc>
                  <a:txBody>
                    <a:bodyPr/>
                    <a:lstStyle/>
                    <a:p>
                      <a:pPr algn="l" fontAlgn="b">
                        <a:lnSpc>
                          <a:spcPts val="2400"/>
                        </a:lnSpc>
                        <a:spcBef>
                          <a:spcPts val="0"/>
                        </a:spcBef>
                      </a:pPr>
                      <a:r>
                        <a:rPr lang="ru-RU" sz="1800" u="none" strike="noStrike" dirty="0" smtClean="0">
                          <a:effectLst/>
                        </a:rPr>
                        <a:t>КГБУЗ "Родильный дом № 3" МЗ ХК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u="none" strike="noStrike" kern="1200" dirty="0" smtClean="0">
                          <a:solidFill>
                            <a:srgbClr val="003300"/>
                          </a:solidFill>
                          <a:effectLst/>
                        </a:rPr>
                        <a:t>0,73</a:t>
                      </a:r>
                      <a:endParaRPr lang="ru-RU" sz="2000" b="1" u="none" strike="noStrike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u="none" strike="noStrike" kern="1200" dirty="0" smtClean="0">
                          <a:solidFill>
                            <a:srgbClr val="003300"/>
                          </a:solidFill>
                          <a:effectLst/>
                        </a:rPr>
                        <a:t>0,74</a:t>
                      </a:r>
                      <a:endParaRPr lang="ru-RU" sz="2000" b="1" u="none" strike="noStrike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19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200525" y="294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980728"/>
            <a:ext cx="9144000" cy="5387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00"/>
                </a:solidFill>
              </a:rPr>
              <a:t>Увеличение </a:t>
            </a:r>
            <a:r>
              <a:rPr lang="ru-RU" dirty="0" smtClean="0">
                <a:solidFill>
                  <a:srgbClr val="003300"/>
                </a:solidFill>
              </a:rPr>
              <a:t>фактического значения коэффициента </a:t>
            </a:r>
          </a:p>
          <a:p>
            <a:pPr algn="ctr"/>
            <a:r>
              <a:rPr lang="ru-RU" dirty="0">
                <a:solidFill>
                  <a:srgbClr val="003300"/>
                </a:solidFill>
              </a:rPr>
              <a:t>з</a:t>
            </a:r>
            <a:r>
              <a:rPr lang="ru-RU" dirty="0" smtClean="0">
                <a:solidFill>
                  <a:srgbClr val="003300"/>
                </a:solidFill>
              </a:rPr>
              <a:t>атратоемкости по отношению к установленному на 2016 г</a:t>
            </a: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11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59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67286" y="1484784"/>
            <a:ext cx="9211285" cy="1800200"/>
          </a:xfrm>
          <a:prstGeom prst="rect">
            <a:avLst/>
          </a:prstGeom>
          <a:solidFill>
            <a:srgbClr val="00B05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245622" y="4018057"/>
            <a:ext cx="3491880" cy="2736304"/>
          </a:xfrm>
          <a:prstGeom prst="rect">
            <a:avLst/>
          </a:prstGeom>
          <a:solidFill>
            <a:srgbClr val="005828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Целевое </a:t>
            </a:r>
            <a:r>
              <a:rPr lang="ru-RU" dirty="0">
                <a:solidFill>
                  <a:schemeClr val="bg1"/>
                </a:solidFill>
              </a:rPr>
              <a:t>использование средств системы ОМС – это одно из условий благополучия граждан, устойчивого развития отрасли «Здравоохранение»</a:t>
            </a:r>
          </a:p>
          <a:p>
            <a:pPr algn="ctr"/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37594" y="582955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dirty="0">
              <a:solidFill>
                <a:prstClr val="black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7677" y="8181528"/>
            <a:ext cx="6512511" cy="1143000"/>
          </a:xfrm>
        </p:spPr>
        <p:txBody>
          <a:bodyPr/>
          <a:lstStyle/>
          <a:p>
            <a:endParaRPr lang="ru-RU" sz="2400" i="1" dirty="0">
              <a:solidFill>
                <a:srgbClr val="5B16F4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2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Medyantsev\Desktop\Без имени-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042" y="1008392"/>
            <a:ext cx="4251198" cy="2906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467544" y="4019480"/>
            <a:ext cx="3491880" cy="2736304"/>
          </a:xfrm>
          <a:prstGeom prst="rect">
            <a:avLst/>
          </a:prstGeom>
          <a:solidFill>
            <a:srgbClr val="005828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Контроль </a:t>
            </a:r>
            <a:r>
              <a:rPr lang="ru-RU" dirty="0">
                <a:solidFill>
                  <a:schemeClr val="bg1"/>
                </a:solidFill>
              </a:rPr>
              <a:t>за расходованием средств системы обязательного медицинского 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страхования является одной из ключевых задач для государственного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 финансового </a:t>
            </a:r>
            <a:r>
              <a:rPr lang="ru-RU" dirty="0" smtClean="0">
                <a:solidFill>
                  <a:schemeClr val="bg1"/>
                </a:solidFill>
              </a:rPr>
              <a:t>контроля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30" name="Picture 6" descr="C:\Users\Medyantsev\Desktop\790704_medical_512x51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535" y="4090065"/>
            <a:ext cx="678985" cy="67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edyantsev\Desktop\790704_medical_512x512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8" y="4090065"/>
            <a:ext cx="635079" cy="63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>
            <a:stCxn id="25" idx="3"/>
            <a:endCxn id="24" idx="1"/>
          </p:cNvCxnSpPr>
          <p:nvPr/>
        </p:nvCxnSpPr>
        <p:spPr>
          <a:xfrm flipV="1">
            <a:off x="3959424" y="5386209"/>
            <a:ext cx="1286198" cy="1423"/>
          </a:xfrm>
          <a:prstGeom prst="line">
            <a:avLst/>
          </a:prstGeom>
          <a:ln w="25400">
            <a:solidFill>
              <a:srgbClr val="00B050">
                <a:alpha val="89000"/>
              </a:srgbClr>
            </a:solidFill>
            <a:prstDash val="sysDash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3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980728"/>
            <a:ext cx="9144000" cy="5387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Динамика нецелевого использования средств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обязательного медицинского страхования за 2014-2016 </a:t>
            </a:r>
            <a:r>
              <a:rPr lang="ru-RU" dirty="0" err="1" smtClean="0">
                <a:solidFill>
                  <a:schemeClr val="tx1"/>
                </a:solidFill>
              </a:rPr>
              <a:t>гг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435" y="1414058"/>
            <a:ext cx="8974399" cy="2919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>
              <a:ln w="10541" cmpd="sng">
                <a:solidFill>
                  <a:srgbClr val="4E67C8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212745">
                      <a:lumMod val="60000"/>
                      <a:lumOff val="40000"/>
                    </a:srgbClr>
                  </a:gs>
                  <a:gs pos="66000">
                    <a:srgbClr val="4E67C8">
                      <a:shade val="20000"/>
                      <a:satMod val="300000"/>
                    </a:srgbClr>
                  </a:gs>
                </a:gsLst>
                <a:lin ang="5400000"/>
              </a:gra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2924944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srgbClr val="1D36B5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 smtClean="0">
              <a:solidFill>
                <a:srgbClr val="1D36B5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srgbClr val="1D36B5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 smtClean="0">
              <a:solidFill>
                <a:srgbClr val="1D36B5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ru-RU" b="1" kern="0" dirty="0">
              <a:solidFill>
                <a:srgbClr val="1D36B5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solidFill>
                <a:srgbClr val="1D36B5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 smtClean="0">
              <a:solidFill>
                <a:srgbClr val="1D36B5"/>
              </a:solidFill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kern="0" dirty="0" smtClean="0">
              <a:solidFill>
                <a:sysClr val="windowText" lastClr="00000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95547608"/>
              </p:ext>
            </p:extLst>
          </p:nvPr>
        </p:nvGraphicFramePr>
        <p:xfrm>
          <a:off x="193126" y="2101453"/>
          <a:ext cx="8757748" cy="4250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V="1">
            <a:off x="2339752" y="3933056"/>
            <a:ext cx="1152128" cy="400797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491880" y="3933056"/>
            <a:ext cx="1392474" cy="72008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937092" y="2806691"/>
            <a:ext cx="936104" cy="3227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+1,2</a:t>
            </a:r>
          </a:p>
        </p:txBody>
      </p:sp>
      <p:sp>
        <p:nvSpPr>
          <p:cNvPr id="11" name="Овал 10"/>
          <p:cNvSpPr/>
          <p:nvPr/>
        </p:nvSpPr>
        <p:spPr>
          <a:xfrm>
            <a:off x="2458616" y="2155848"/>
            <a:ext cx="914400" cy="2790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+0,9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4080520" y="1818800"/>
            <a:ext cx="914400" cy="33704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+1,1</a:t>
            </a:r>
            <a:endParaRPr lang="ru-RU" dirty="0"/>
          </a:p>
        </p:txBody>
      </p:sp>
      <p:pic>
        <p:nvPicPr>
          <p:cNvPr id="15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83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00525" y="294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980728"/>
            <a:ext cx="9144000" cy="5387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Доля нецелевого использования средств от  финансирования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медицинской организации за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соответствующий год за 2015-2016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гг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7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547664" y="3717032"/>
            <a:ext cx="7488832" cy="0"/>
          </a:xfrm>
          <a:prstGeom prst="line">
            <a:avLst/>
          </a:prstGeom>
          <a:ln w="25400" cap="sq">
            <a:prstDash val="sysDash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69292"/>
              </p:ext>
            </p:extLst>
          </p:nvPr>
        </p:nvGraphicFramePr>
        <p:xfrm>
          <a:off x="2107680" y="2069557"/>
          <a:ext cx="6960096" cy="14230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0640"/>
                <a:gridCol w="1199456"/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среднее значение 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</a:rPr>
                        <a:t> среди МО, допустивших нецелевое расходование -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0,13</a:t>
                      </a:r>
                      <a:endParaRPr lang="ru-RU" sz="16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42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</a:rPr>
                        <a:t>КГБУЗ «Центральная районная больница им. П.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Осипенко» МЗ ХК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0" marR="0" marT="0" marB="0" anchor="ctr"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1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0,70</a:t>
                      </a:r>
                    </a:p>
                  </a:txBody>
                  <a:tcPr marL="0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</a:tr>
              <a:tr h="38385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КГБУЗ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«Троицкая центральная районная больница» МЗ ХК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0" marR="0" marT="0" marB="0" anchor="ctr"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0,48</a:t>
                      </a:r>
                    </a:p>
                  </a:txBody>
                  <a:tcPr marL="0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</a:tr>
              <a:tr h="38385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КГБУЗ «Амурская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центральная районная больница» МЗ ХК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0" marR="0" marT="0" marB="0" anchor="ctr"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0,34  </a:t>
                      </a:r>
                      <a:endParaRPr lang="ru-RU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9" name="Соединительная линия уступом 8"/>
          <p:cNvCxnSpPr>
            <a:endCxn id="6" idx="1"/>
          </p:cNvCxnSpPr>
          <p:nvPr/>
        </p:nvCxnSpPr>
        <p:spPr>
          <a:xfrm rot="5400000" flipH="1" flipV="1">
            <a:off x="1359694" y="2969046"/>
            <a:ext cx="935956" cy="560016"/>
          </a:xfrm>
          <a:prstGeom prst="bentConnector2">
            <a:avLst/>
          </a:prstGeom>
          <a:ln w="25400">
            <a:prstDash val="sysDash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591503"/>
              </p:ext>
            </p:extLst>
          </p:nvPr>
        </p:nvGraphicFramePr>
        <p:xfrm>
          <a:off x="180000" y="4005064"/>
          <a:ext cx="6960096" cy="1593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0640"/>
                <a:gridCol w="1199456"/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среднее значение 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</a:rPr>
                        <a:t> среди МО, допустивших нецелевое расходование -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0,12</a:t>
                      </a:r>
                      <a:endParaRPr lang="ru-RU" sz="16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42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</a:rPr>
                        <a:t>КГБУЗ «Центр по профилактике и борьбе со СПИД и инфекционными заболеваниями» МЗ ХК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0" marR="0" marT="0" marB="0" anchor="ctr"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1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1,69</a:t>
                      </a:r>
                    </a:p>
                  </a:txBody>
                  <a:tcPr marL="0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</a:tr>
              <a:tr h="38385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«ВИРОЛАБ»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0" marR="0" marT="0" marB="0" anchor="ctr"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1,53</a:t>
                      </a:r>
                    </a:p>
                  </a:txBody>
                  <a:tcPr marL="0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</a:tr>
              <a:tr h="38385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КГБУЗ «Городская клиническая больница №11» МЗ ХК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0" marR="0" marT="0" marB="0" anchor="ctr">
                    <a:solidFill>
                      <a:srgbClr val="00B050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0,77</a:t>
                      </a:r>
                      <a:endParaRPr lang="ru-RU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11" name="Соединительная линия уступом 10"/>
          <p:cNvCxnSpPr>
            <a:endCxn id="22" idx="3"/>
          </p:cNvCxnSpPr>
          <p:nvPr/>
        </p:nvCxnSpPr>
        <p:spPr>
          <a:xfrm>
            <a:off x="223138" y="3717032"/>
            <a:ext cx="6916958" cy="1084895"/>
          </a:xfrm>
          <a:prstGeom prst="bentConnector3">
            <a:avLst>
              <a:gd name="adj1" fmla="val 103305"/>
            </a:avLst>
          </a:prstGeom>
          <a:ln w="25400">
            <a:prstDash val="sysDash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8029" y="299370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668344" y="400506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44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379743"/>
              </p:ext>
            </p:extLst>
          </p:nvPr>
        </p:nvGraphicFramePr>
        <p:xfrm>
          <a:off x="496723" y="2079986"/>
          <a:ext cx="8150554" cy="44102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5277"/>
                <a:gridCol w="4075277"/>
              </a:tblGrid>
              <a:tr h="4325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Наименование медицинской организации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Verdana"/>
                      </a:endParaRPr>
                    </a:p>
                  </a:txBody>
                  <a:tcPr marL="36000" marR="36000" marT="72000" marB="10800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5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КГБУЗ "ДП № 17"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1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ГОУ "ДПО ИПКСЗ" МЗ ХК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2000"/>
                      </a:srgbClr>
                    </a:solidFill>
                  </a:tcPr>
                </a:tc>
              </a:tr>
              <a:tr h="395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КГБУЗ "ДСП № 22"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ГУ МНТК "Микрохирургия глаза" ХФ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17000"/>
                      </a:srgbClr>
                    </a:solidFill>
                  </a:tcPr>
                </a:tc>
              </a:tr>
              <a:tr h="395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КГБУЗ "СП № 25" "ДТИ"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1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КГБУЗ "Перинатальный центр"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2000"/>
                      </a:srgbClr>
                    </a:solidFill>
                  </a:tcPr>
                </a:tc>
              </a:tr>
              <a:tr h="603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Хабаровский филиал ФГБУ "НКЦО ФМБА" России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ФГБОУ ВО ДВГМУ МЗ РФ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17000"/>
                      </a:srgbClr>
                    </a:solidFill>
                  </a:tcPr>
                </a:tc>
              </a:tr>
              <a:tr h="395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КГБУЗ "Городская поликлиника №9"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1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ООО "Медицинский центр ДК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3000"/>
                      </a:srgbClr>
                    </a:solidFill>
                  </a:tcPr>
                </a:tc>
              </a:tr>
              <a:tr h="603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КГБУЗ "ТКДЦ"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ООО "</a:t>
                      </a:r>
                      <a:r>
                        <a:rPr lang="ru-RU" sz="1600" u="none" strike="noStrike" dirty="0" err="1">
                          <a:effectLst/>
                        </a:rPr>
                        <a:t>Б.Браун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Авитум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Руссланд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Клиникс</a:t>
                      </a:r>
                      <a:r>
                        <a:rPr lang="ru-RU" sz="1600" u="none" strike="noStrike" dirty="0">
                          <a:effectLst/>
                        </a:rPr>
                        <a:t>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17000"/>
                      </a:srgbClr>
                    </a:solidFill>
                  </a:tcPr>
                </a:tc>
              </a:tr>
              <a:tr h="395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ФГБУЗ МСЧ № 99 ФМБА России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1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ООО "НУЗ "Медицинский центр"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2000"/>
                      </a:srgbClr>
                    </a:solidFill>
                  </a:tcPr>
                </a:tc>
              </a:tr>
              <a:tr h="395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КГБУЗ НЦРБ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ООО "ЮНИЛАБ-ХАБАРОВСК"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17000"/>
                      </a:srgbClr>
                    </a:solidFill>
                  </a:tcPr>
                </a:tc>
              </a:tr>
              <a:tr h="395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КГБУЗ "ККБ № 1"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1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ООО "МРТ-Эксперт Хабаровск"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980728"/>
            <a:ext cx="9144000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Медицинские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организации,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допустившие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нецелевого расходования средств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ОМС в 2014-2015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(по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результатам комплексной проверки 2016 г)</a:t>
            </a:r>
          </a:p>
        </p:txBody>
      </p:sp>
      <p:pic>
        <p:nvPicPr>
          <p:cNvPr id="13" name="Picture 5" descr="C:\Users\Medyantsev\Desktop\1231231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98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145454" y="635171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48399"/>
            <a:ext cx="223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00525" y="294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670730"/>
              </p:ext>
            </p:extLst>
          </p:nvPr>
        </p:nvGraphicFramePr>
        <p:xfrm>
          <a:off x="265711" y="2420888"/>
          <a:ext cx="8612578" cy="291084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6596354"/>
                <a:gridCol w="1080120"/>
                <a:gridCol w="936104"/>
              </a:tblGrid>
              <a:tr h="448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ru-RU" sz="2000" b="1" kern="1200" dirty="0" smtClean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ru-RU" sz="2000" b="1" kern="1200" dirty="0" smtClean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</a:tr>
              <a:tr h="37879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kern="0" dirty="0" smtClean="0">
                          <a:ln w="10541" cmpd="sng">
                            <a:noFill/>
                            <a:prstDash val="solid"/>
                          </a:ln>
                          <a:solidFill>
                            <a:srgbClr val="003300"/>
                          </a:solidFill>
                          <a:effectLst/>
                          <a:latin typeface="+mj-lt"/>
                        </a:rPr>
                        <a:t>оплата расходов, не включенных в тарифы на оплату медицинской помощи в рамках ТП ОМС</a:t>
                      </a:r>
                      <a:endParaRPr lang="ru-RU" sz="1600" b="0" i="0" u="none" kern="0" dirty="0">
                        <a:ln w="10541" cmpd="sng">
                          <a:noFill/>
                          <a:prstDash val="solid"/>
                        </a:ln>
                        <a:solidFill>
                          <a:srgbClr val="0033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kern="1200" dirty="0" smtClean="0">
                          <a:solidFill>
                            <a:srgbClr val="003300"/>
                          </a:solidFill>
                          <a:effectLst/>
                        </a:rPr>
                        <a:t>7 412,1</a:t>
                      </a:r>
                      <a:endParaRPr lang="ru-RU" sz="1800" b="1" kern="1200" dirty="0" smtClean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kern="1200" dirty="0" smtClean="0">
                          <a:solidFill>
                            <a:srgbClr val="003300"/>
                          </a:solidFill>
                          <a:effectLst/>
                        </a:rPr>
                        <a:t>6 806,9</a:t>
                      </a:r>
                      <a:endParaRPr lang="ru-RU" sz="1800" b="1" kern="1200" dirty="0" smtClean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</a:tr>
              <a:tr h="327502">
                <a:tc>
                  <a:txBody>
                    <a:bodyPr/>
                    <a:lstStyle/>
                    <a:p>
                      <a:pPr algn="l" fontAlgn="b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u="none" kern="0" dirty="0" smtClean="0">
                          <a:ln w="10541" cmpd="sng">
                            <a:noFill/>
                            <a:prstDash val="solid"/>
                          </a:ln>
                          <a:solidFill>
                            <a:srgbClr val="003300"/>
                          </a:solidFill>
                          <a:effectLst/>
                          <a:latin typeface="+mj-lt"/>
                        </a:rPr>
                        <a:t>оплата собственных обязательств, не связанных с деятельностью по ОМС </a:t>
                      </a:r>
                      <a:endParaRPr lang="ru-RU" sz="1600" b="0" i="0" u="none" kern="0" dirty="0">
                        <a:ln w="10541" cmpd="sng">
                          <a:noFill/>
                          <a:prstDash val="solid"/>
                        </a:ln>
                        <a:solidFill>
                          <a:srgbClr val="0033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kern="1200" dirty="0" smtClean="0">
                          <a:solidFill>
                            <a:srgbClr val="003300"/>
                          </a:solidFill>
                          <a:effectLst/>
                        </a:rPr>
                        <a:t>-</a:t>
                      </a:r>
                      <a:endParaRPr lang="ru-RU" sz="1800" b="1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kern="1200" dirty="0" smtClean="0">
                          <a:solidFill>
                            <a:srgbClr val="003300"/>
                          </a:solidFill>
                          <a:effectLst/>
                        </a:rPr>
                        <a:t>176,7</a:t>
                      </a:r>
                      <a:endParaRPr lang="ru-RU" sz="1800" b="1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</a:tr>
              <a:tr h="327502">
                <a:tc>
                  <a:txBody>
                    <a:bodyPr/>
                    <a:lstStyle/>
                    <a:p>
                      <a:pPr algn="l" fontAlgn="b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u="none" kern="0" dirty="0" smtClean="0">
                          <a:ln w="10541" cmpd="sng">
                            <a:noFill/>
                            <a:prstDash val="solid"/>
                          </a:ln>
                          <a:solidFill>
                            <a:srgbClr val="003300"/>
                          </a:solidFill>
                          <a:effectLst/>
                          <a:latin typeface="+mj-lt"/>
                        </a:rPr>
                        <a:t>финансирование структурных подразделений МО, финансируемых из других источников </a:t>
                      </a:r>
                      <a:endParaRPr lang="ru-RU" sz="1600" b="0" i="0" u="none" kern="0" dirty="0">
                        <a:ln w="10541" cmpd="sng">
                          <a:noFill/>
                          <a:prstDash val="solid"/>
                        </a:ln>
                        <a:solidFill>
                          <a:srgbClr val="0033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kern="1200" dirty="0" smtClean="0">
                          <a:solidFill>
                            <a:srgbClr val="003300"/>
                          </a:solidFill>
                          <a:effectLst/>
                        </a:rPr>
                        <a:t>-</a:t>
                      </a:r>
                      <a:endParaRPr lang="ru-RU" sz="1800" b="1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u="none" strike="noStrike" dirty="0" smtClean="0">
                          <a:solidFill>
                            <a:srgbClr val="003300"/>
                          </a:solidFill>
                          <a:effectLst/>
                        </a:rPr>
                        <a:t>210,5</a:t>
                      </a:r>
                      <a:endParaRPr lang="ru-RU" sz="1800" b="1" i="0" u="none" strike="noStrike" dirty="0">
                        <a:solidFill>
                          <a:srgbClr val="0033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</a:tr>
              <a:tr h="327502">
                <a:tc>
                  <a:txBody>
                    <a:bodyPr/>
                    <a:lstStyle/>
                    <a:p>
                      <a:pPr algn="l" fontAlgn="b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u="none" kern="0" dirty="0" smtClean="0">
                          <a:ln w="10541" cmpd="sng">
                            <a:noFill/>
                            <a:prstDash val="solid"/>
                          </a:ln>
                          <a:solidFill>
                            <a:srgbClr val="003300"/>
                          </a:solidFill>
                          <a:effectLst/>
                          <a:latin typeface="+mj-lt"/>
                        </a:rPr>
                        <a:t>расходование средств сверх установленных нормативов</a:t>
                      </a:r>
                      <a:endParaRPr lang="ru-RU" sz="1600" b="0" i="0" u="none" kern="0" dirty="0">
                        <a:ln w="10541" cmpd="sng">
                          <a:noFill/>
                          <a:prstDash val="solid"/>
                        </a:ln>
                        <a:solidFill>
                          <a:srgbClr val="0033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kern="1200" dirty="0" smtClean="0">
                          <a:solidFill>
                            <a:srgbClr val="003300"/>
                          </a:solidFill>
                          <a:effectLst/>
                        </a:rPr>
                        <a:t>157,3</a:t>
                      </a:r>
                      <a:endParaRPr lang="ru-RU" sz="1800" b="1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u="none" strike="noStrike" dirty="0" smtClean="0">
                          <a:solidFill>
                            <a:srgbClr val="003300"/>
                          </a:solidFill>
                          <a:effectLst/>
                        </a:rPr>
                        <a:t>1 040,9</a:t>
                      </a:r>
                      <a:endParaRPr lang="ru-RU" sz="1800" b="1" i="0" u="none" strike="noStrike" dirty="0">
                        <a:solidFill>
                          <a:srgbClr val="0033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37000"/>
                      </a:srgbClr>
                    </a:solidFill>
                  </a:tcPr>
                </a:tc>
              </a:tr>
              <a:tr h="327502">
                <a:tc>
                  <a:txBody>
                    <a:bodyPr/>
                    <a:lstStyle/>
                    <a:p>
                      <a:pPr algn="l" fontAlgn="b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u="none" kern="0" dirty="0" smtClean="0">
                          <a:ln w="10541" cmpd="sng">
                            <a:noFill/>
                            <a:prstDash val="solid"/>
                          </a:ln>
                          <a:solidFill>
                            <a:srgbClr val="003300"/>
                          </a:solidFill>
                          <a:effectLst/>
                          <a:latin typeface="+mj-lt"/>
                        </a:rPr>
                        <a:t>расходование средств при отсутствии подтверждающих документов </a:t>
                      </a:r>
                      <a:endParaRPr lang="ru-RU" sz="1600" b="0" i="0" u="none" kern="0" dirty="0">
                        <a:ln w="10541" cmpd="sng">
                          <a:noFill/>
                          <a:prstDash val="solid"/>
                        </a:ln>
                        <a:solidFill>
                          <a:srgbClr val="003300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kern="1200" dirty="0" smtClean="0">
                          <a:solidFill>
                            <a:srgbClr val="003300"/>
                          </a:solidFill>
                          <a:effectLst/>
                        </a:rPr>
                        <a:t>-</a:t>
                      </a:r>
                      <a:endParaRPr lang="ru-RU" sz="1800" b="1" kern="1200" dirty="0">
                        <a:solidFill>
                          <a:srgbClr val="00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800" u="none" strike="noStrike" dirty="0" smtClean="0">
                          <a:solidFill>
                            <a:srgbClr val="003300"/>
                          </a:solidFill>
                          <a:effectLst/>
                        </a:rPr>
                        <a:t>115,8</a:t>
                      </a:r>
                      <a:endParaRPr lang="ru-RU" sz="1800" b="1" i="0" u="none" strike="noStrike" dirty="0">
                        <a:solidFill>
                          <a:srgbClr val="0033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00B050">
                        <a:alpha val="21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980728"/>
            <a:ext cx="914400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Основные виды и суммы нецелевого расходования средств ОМС,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выявленные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 итогам проверок, проведенных в 2015 и 2016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гг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(тыс. руб.)</a:t>
            </a:r>
          </a:p>
        </p:txBody>
      </p:sp>
      <p:pic>
        <p:nvPicPr>
          <p:cNvPr id="11" name="Picture 5" descr="C:\Users\Medyantsev\Desktop\123123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85" y="0"/>
            <a:ext cx="1884742" cy="207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Medyantsev\Desktop\220px-ФФОМС_-_Федеральный_фонд_обязательного_медицинского_страхо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571964" cy="54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907704" y="112701"/>
            <a:ext cx="5616624" cy="74481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ru-RU" sz="2000" dirty="0">
                <a:solidFill>
                  <a:srgbClr val="003300"/>
                </a:solidFill>
              </a:rPr>
              <a:t>Хабаровский краевой фонд обязательного медицинского страхования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475656" y="980728"/>
            <a:ext cx="7038528" cy="0"/>
          </a:xfrm>
          <a:prstGeom prst="line">
            <a:avLst/>
          </a:prstGeom>
          <a:ln w="19050">
            <a:solidFill>
              <a:srgbClr val="6E6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30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62780</TotalTime>
  <Words>1655</Words>
  <Application>Microsoft Office PowerPoint</Application>
  <PresentationFormat>Экран (4:3)</PresentationFormat>
  <Paragraphs>419</Paragraphs>
  <Slides>23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Ларионов Сергей Васильевич</dc:creator>
  <cp:lastModifiedBy>Медянцев Дмитрий Андреевич</cp:lastModifiedBy>
  <cp:revision>1585</cp:revision>
  <cp:lastPrinted>2015-03-11T04:13:12Z</cp:lastPrinted>
  <dcterms:modified xsi:type="dcterms:W3CDTF">2017-03-27T22:27:39Z</dcterms:modified>
</cp:coreProperties>
</file>